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67" r:id="rId1"/>
  </p:sldMasterIdLst>
  <p:notesMasterIdLst>
    <p:notesMasterId r:id="rId91"/>
  </p:notesMasterIdLst>
  <p:handoutMasterIdLst>
    <p:handoutMasterId r:id="rId92"/>
  </p:handoutMasterIdLst>
  <p:sldIdLst>
    <p:sldId id="401" r:id="rId2"/>
    <p:sldId id="407" r:id="rId3"/>
    <p:sldId id="408" r:id="rId4"/>
    <p:sldId id="413" r:id="rId5"/>
    <p:sldId id="412" r:id="rId6"/>
    <p:sldId id="400" r:id="rId7"/>
    <p:sldId id="389" r:id="rId8"/>
    <p:sldId id="299" r:id="rId9"/>
    <p:sldId id="426" r:id="rId10"/>
    <p:sldId id="395" r:id="rId11"/>
    <p:sldId id="427" r:id="rId12"/>
    <p:sldId id="403" r:id="rId13"/>
    <p:sldId id="409" r:id="rId14"/>
    <p:sldId id="420" r:id="rId15"/>
    <p:sldId id="404" r:id="rId16"/>
    <p:sldId id="421" r:id="rId17"/>
    <p:sldId id="396" r:id="rId18"/>
    <p:sldId id="405" r:id="rId19"/>
    <p:sldId id="406" r:id="rId20"/>
    <p:sldId id="410" r:id="rId21"/>
    <p:sldId id="402" r:id="rId22"/>
    <p:sldId id="280" r:id="rId23"/>
    <p:sldId id="270" r:id="rId24"/>
    <p:sldId id="279" r:id="rId25"/>
    <p:sldId id="392" r:id="rId26"/>
    <p:sldId id="285" r:id="rId27"/>
    <p:sldId id="283" r:id="rId28"/>
    <p:sldId id="383" r:id="rId29"/>
    <p:sldId id="341" r:id="rId30"/>
    <p:sldId id="332" r:id="rId31"/>
    <p:sldId id="366" r:id="rId32"/>
    <p:sldId id="261" r:id="rId33"/>
    <p:sldId id="289" r:id="rId34"/>
    <p:sldId id="357" r:id="rId35"/>
    <p:sldId id="398" r:id="rId36"/>
    <p:sldId id="397" r:id="rId37"/>
    <p:sldId id="422" r:id="rId38"/>
    <p:sldId id="423" r:id="rId39"/>
    <p:sldId id="384" r:id="rId40"/>
    <p:sldId id="381" r:id="rId41"/>
    <p:sldId id="352" r:id="rId42"/>
    <p:sldId id="265" r:id="rId43"/>
    <p:sldId id="321" r:id="rId44"/>
    <p:sldId id="298" r:id="rId45"/>
    <p:sldId id="377" r:id="rId46"/>
    <p:sldId id="376" r:id="rId47"/>
    <p:sldId id="345" r:id="rId48"/>
    <p:sldId id="331" r:id="rId49"/>
    <p:sldId id="358" r:id="rId50"/>
    <p:sldId id="359" r:id="rId51"/>
    <p:sldId id="347" r:id="rId52"/>
    <p:sldId id="373" r:id="rId53"/>
    <p:sldId id="322" r:id="rId54"/>
    <p:sldId id="374" r:id="rId55"/>
    <p:sldId id="372" r:id="rId56"/>
    <p:sldId id="335" r:id="rId57"/>
    <p:sldId id="259" r:id="rId58"/>
    <p:sldId id="312" r:id="rId59"/>
    <p:sldId id="313" r:id="rId60"/>
    <p:sldId id="324" r:id="rId61"/>
    <p:sldId id="318" r:id="rId62"/>
    <p:sldId id="330" r:id="rId63"/>
    <p:sldId id="365" r:id="rId64"/>
    <p:sldId id="428" r:id="rId65"/>
    <p:sldId id="379" r:id="rId66"/>
    <p:sldId id="364" r:id="rId67"/>
    <p:sldId id="336" r:id="rId68"/>
    <p:sldId id="424" r:id="rId69"/>
    <p:sldId id="425" r:id="rId70"/>
    <p:sldId id="368" r:id="rId71"/>
    <p:sldId id="369" r:id="rId72"/>
    <p:sldId id="419" r:id="rId73"/>
    <p:sldId id="418" r:id="rId74"/>
    <p:sldId id="311" r:id="rId75"/>
    <p:sldId id="325" r:id="rId76"/>
    <p:sldId id="354" r:id="rId77"/>
    <p:sldId id="355" r:id="rId78"/>
    <p:sldId id="375" r:id="rId79"/>
    <p:sldId id="310" r:id="rId80"/>
    <p:sldId id="416" r:id="rId81"/>
    <p:sldId id="337" r:id="rId82"/>
    <p:sldId id="417" r:id="rId83"/>
    <p:sldId id="387" r:id="rId84"/>
    <p:sldId id="320" r:id="rId85"/>
    <p:sldId id="266" r:id="rId86"/>
    <p:sldId id="340" r:id="rId87"/>
    <p:sldId id="288" r:id="rId88"/>
    <p:sldId id="362" r:id="rId89"/>
    <p:sldId id="268" r:id="rId90"/>
  </p:sldIdLst>
  <p:sldSz cx="9144000" cy="6858000" type="screen4x3"/>
  <p:notesSz cx="6858000" cy="9144000"/>
  <p:defaultTextStyle>
    <a:defPPr>
      <a:defRPr lang="en-GB"/>
    </a:defPPr>
    <a:lvl1pPr algn="l" rtl="0" fontAlgn="base">
      <a:spcBef>
        <a:spcPct val="0"/>
      </a:spcBef>
      <a:spcAft>
        <a:spcPct val="0"/>
      </a:spcAft>
      <a:defRPr sz="1400" kern="1200">
        <a:solidFill>
          <a:schemeClr val="bg1"/>
        </a:solidFill>
        <a:latin typeface="Arial" charset="0"/>
        <a:ea typeface="+mn-ea"/>
        <a:cs typeface="+mn-cs"/>
      </a:defRPr>
    </a:lvl1pPr>
    <a:lvl2pPr marL="457200" algn="l" rtl="0" fontAlgn="base">
      <a:spcBef>
        <a:spcPct val="0"/>
      </a:spcBef>
      <a:spcAft>
        <a:spcPct val="0"/>
      </a:spcAft>
      <a:defRPr sz="1400" kern="1200">
        <a:solidFill>
          <a:schemeClr val="bg1"/>
        </a:solidFill>
        <a:latin typeface="Arial" charset="0"/>
        <a:ea typeface="+mn-ea"/>
        <a:cs typeface="+mn-cs"/>
      </a:defRPr>
    </a:lvl2pPr>
    <a:lvl3pPr marL="914400" algn="l" rtl="0" fontAlgn="base">
      <a:spcBef>
        <a:spcPct val="0"/>
      </a:spcBef>
      <a:spcAft>
        <a:spcPct val="0"/>
      </a:spcAft>
      <a:defRPr sz="1400" kern="1200">
        <a:solidFill>
          <a:schemeClr val="bg1"/>
        </a:solidFill>
        <a:latin typeface="Arial" charset="0"/>
        <a:ea typeface="+mn-ea"/>
        <a:cs typeface="+mn-cs"/>
      </a:defRPr>
    </a:lvl3pPr>
    <a:lvl4pPr marL="1371600" algn="l" rtl="0" fontAlgn="base">
      <a:spcBef>
        <a:spcPct val="0"/>
      </a:spcBef>
      <a:spcAft>
        <a:spcPct val="0"/>
      </a:spcAft>
      <a:defRPr sz="1400" kern="1200">
        <a:solidFill>
          <a:schemeClr val="bg1"/>
        </a:solidFill>
        <a:latin typeface="Arial" charset="0"/>
        <a:ea typeface="+mn-ea"/>
        <a:cs typeface="+mn-cs"/>
      </a:defRPr>
    </a:lvl4pPr>
    <a:lvl5pPr marL="1828800" algn="l" rtl="0" fontAlgn="base">
      <a:spcBef>
        <a:spcPct val="0"/>
      </a:spcBef>
      <a:spcAft>
        <a:spcPct val="0"/>
      </a:spcAft>
      <a:defRPr sz="1400" kern="1200">
        <a:solidFill>
          <a:schemeClr val="bg1"/>
        </a:solidFill>
        <a:latin typeface="Arial" charset="0"/>
        <a:ea typeface="+mn-ea"/>
        <a:cs typeface="+mn-cs"/>
      </a:defRPr>
    </a:lvl5pPr>
    <a:lvl6pPr marL="2286000" algn="l" defTabSz="914400" rtl="0" eaLnBrk="1" latinLnBrk="0" hangingPunct="1">
      <a:defRPr sz="1400" kern="1200">
        <a:solidFill>
          <a:schemeClr val="bg1"/>
        </a:solidFill>
        <a:latin typeface="Arial" charset="0"/>
        <a:ea typeface="+mn-ea"/>
        <a:cs typeface="+mn-cs"/>
      </a:defRPr>
    </a:lvl6pPr>
    <a:lvl7pPr marL="2743200" algn="l" defTabSz="914400" rtl="0" eaLnBrk="1" latinLnBrk="0" hangingPunct="1">
      <a:defRPr sz="1400" kern="1200">
        <a:solidFill>
          <a:schemeClr val="bg1"/>
        </a:solidFill>
        <a:latin typeface="Arial" charset="0"/>
        <a:ea typeface="+mn-ea"/>
        <a:cs typeface="+mn-cs"/>
      </a:defRPr>
    </a:lvl7pPr>
    <a:lvl8pPr marL="3200400" algn="l" defTabSz="914400" rtl="0" eaLnBrk="1" latinLnBrk="0" hangingPunct="1">
      <a:defRPr sz="1400" kern="1200">
        <a:solidFill>
          <a:schemeClr val="bg1"/>
        </a:solidFill>
        <a:latin typeface="Arial" charset="0"/>
        <a:ea typeface="+mn-ea"/>
        <a:cs typeface="+mn-cs"/>
      </a:defRPr>
    </a:lvl8pPr>
    <a:lvl9pPr marL="3657600" algn="l" defTabSz="914400" rtl="0" eaLnBrk="1" latinLnBrk="0" hangingPunct="1">
      <a:defRPr sz="1400" kern="1200">
        <a:solidFill>
          <a:schemeClr val="bg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F3300"/>
    <a:srgbClr val="FFFFCC"/>
    <a:srgbClr val="FE9292"/>
    <a:srgbClr val="5F5F5F"/>
    <a:srgbClr val="FFFF00"/>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79" autoAdjust="0"/>
    <p:restoredTop sz="76671" autoAdjust="0"/>
  </p:normalViewPr>
  <p:slideViewPr>
    <p:cSldViewPr snapToGrid="0">
      <p:cViewPr varScale="1">
        <p:scale>
          <a:sx n="86" d="100"/>
          <a:sy n="86" d="100"/>
        </p:scale>
        <p:origin x="-162" y="-96"/>
      </p:cViewPr>
      <p:guideLst>
        <p:guide orient="horz" pos="2160"/>
        <p:guide pos="2880"/>
      </p:guideLst>
    </p:cSldViewPr>
  </p:slideViewPr>
  <p:outlineViewPr>
    <p:cViewPr>
      <p:scale>
        <a:sx n="33" d="100"/>
        <a:sy n="33" d="100"/>
      </p:scale>
      <p:origin x="0" y="12642"/>
    </p:cViewPr>
  </p:outlineViewPr>
  <p:notesTextViewPr>
    <p:cViewPr>
      <p:scale>
        <a:sx n="100" d="100"/>
        <a:sy n="100" d="100"/>
      </p:scale>
      <p:origin x="0" y="0"/>
    </p:cViewPr>
  </p:notesTextViewPr>
  <p:sorterViewPr>
    <p:cViewPr>
      <p:scale>
        <a:sx n="66" d="100"/>
        <a:sy n="66" d="100"/>
      </p:scale>
      <p:origin x="0" y="2376"/>
    </p:cViewPr>
  </p:sorterViewPr>
  <p:notesViewPr>
    <p:cSldViewPr snapToGrid="0">
      <p:cViewPr varScale="1">
        <p:scale>
          <a:sx n="59" d="100"/>
          <a:sy n="59" d="100"/>
        </p:scale>
        <p:origin x="-2508"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oleObject" Target="file:///D:\Office\Excel\Hoof%20growth%204%2011%201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GB"/>
  <c:chart>
    <c:plotArea>
      <c:layout/>
      <c:lineChart>
        <c:grouping val="standard"/>
        <c:ser>
          <c:idx val="0"/>
          <c:order val="0"/>
          <c:tx>
            <c:strRef>
              <c:f>'[Hoof growth 4 11 17.xlsx]Measurements'!$B$103</c:f>
              <c:strCache>
                <c:ptCount val="1"/>
                <c:pt idx="0">
                  <c:v>N Dorsal</c:v>
                </c:pt>
              </c:strCache>
            </c:strRef>
          </c:tx>
          <c:spPr>
            <a:ln>
              <a:solidFill>
                <a:srgbClr val="F8A192"/>
              </a:solidFill>
            </a:ln>
          </c:spPr>
          <c:marker>
            <c:symbol val="none"/>
          </c:marker>
          <c:cat>
            <c:strRef>
              <c:f>'[Hoof growth 4 11 17.xlsx]Measurements'!$A$104:$A$115</c:f>
              <c:strCache>
                <c:ptCount val="12"/>
                <c:pt idx="0">
                  <c:v>23/05/1984</c:v>
                </c:pt>
                <c:pt idx="1">
                  <c:v>20/06/1984</c:v>
                </c:pt>
                <c:pt idx="2">
                  <c:v>18/07/1984</c:v>
                </c:pt>
                <c:pt idx="3">
                  <c:v>15/08/1984</c:v>
                </c:pt>
                <c:pt idx="4">
                  <c:v>12/09/1984</c:v>
                </c:pt>
                <c:pt idx="5">
                  <c:v>10/10/1984</c:v>
                </c:pt>
                <c:pt idx="6">
                  <c:v>07/11/1984</c:v>
                </c:pt>
                <c:pt idx="7">
                  <c:v>05/12/1984</c:v>
                </c:pt>
                <c:pt idx="8">
                  <c:v>01/01/1985</c:v>
                </c:pt>
                <c:pt idx="9">
                  <c:v>30/01/1985</c:v>
                </c:pt>
                <c:pt idx="10">
                  <c:v>27/02/1985</c:v>
                </c:pt>
                <c:pt idx="11">
                  <c:v>27/03/1985</c:v>
                </c:pt>
              </c:strCache>
            </c:strRef>
          </c:cat>
          <c:val>
            <c:numRef>
              <c:f>'[Hoof growth 4 11 17.xlsx]Measurements'!$B$104:$B$115</c:f>
              <c:numCache>
                <c:formatCode>0.00</c:formatCode>
                <c:ptCount val="12"/>
                <c:pt idx="0">
                  <c:v>5.6</c:v>
                </c:pt>
                <c:pt idx="1">
                  <c:v>6.5750000000000002</c:v>
                </c:pt>
                <c:pt idx="2">
                  <c:v>7.6249999999999876</c:v>
                </c:pt>
                <c:pt idx="3">
                  <c:v>6.9749999999999996</c:v>
                </c:pt>
                <c:pt idx="4">
                  <c:v>7.0500000000000007</c:v>
                </c:pt>
                <c:pt idx="5">
                  <c:v>5.375</c:v>
                </c:pt>
                <c:pt idx="6">
                  <c:v>5.6499999999999995</c:v>
                </c:pt>
                <c:pt idx="7">
                  <c:v>6.0500000000000007</c:v>
                </c:pt>
                <c:pt idx="8">
                  <c:v>4.6750000000000007</c:v>
                </c:pt>
                <c:pt idx="9">
                  <c:v>4.45</c:v>
                </c:pt>
                <c:pt idx="10">
                  <c:v>4.45</c:v>
                </c:pt>
                <c:pt idx="11">
                  <c:v>5.7249999999999908</c:v>
                </c:pt>
              </c:numCache>
            </c:numRef>
          </c:val>
          <c:smooth val="1"/>
          <c:extLst xmlns:c16r2="http://schemas.microsoft.com/office/drawing/2015/06/chart">
            <c:ext xmlns:c16="http://schemas.microsoft.com/office/drawing/2014/chart" uri="{C3380CC4-5D6E-409C-BE32-E72D297353CC}">
              <c16:uniqueId val="{00000000-64C8-41E9-8992-14833336A833}"/>
            </c:ext>
          </c:extLst>
        </c:ser>
        <c:ser>
          <c:idx val="1"/>
          <c:order val="1"/>
          <c:tx>
            <c:strRef>
              <c:f>'[Hoof growth 4 11 17.xlsx]Measurements'!$C$103</c:f>
              <c:strCache>
                <c:ptCount val="1"/>
                <c:pt idx="0">
                  <c:v>N Quarters</c:v>
                </c:pt>
              </c:strCache>
            </c:strRef>
          </c:tx>
          <c:spPr>
            <a:ln>
              <a:solidFill>
                <a:schemeClr val="tx2">
                  <a:lumMod val="20000"/>
                  <a:lumOff val="80000"/>
                </a:schemeClr>
              </a:solidFill>
            </a:ln>
          </c:spPr>
          <c:marker>
            <c:symbol val="none"/>
          </c:marker>
          <c:cat>
            <c:strRef>
              <c:f>'[Hoof growth 4 11 17.xlsx]Measurements'!$A$104:$A$115</c:f>
              <c:strCache>
                <c:ptCount val="12"/>
                <c:pt idx="0">
                  <c:v>23/05/1984</c:v>
                </c:pt>
                <c:pt idx="1">
                  <c:v>20/06/1984</c:v>
                </c:pt>
                <c:pt idx="2">
                  <c:v>18/07/1984</c:v>
                </c:pt>
                <c:pt idx="3">
                  <c:v>15/08/1984</c:v>
                </c:pt>
                <c:pt idx="4">
                  <c:v>12/09/1984</c:v>
                </c:pt>
                <c:pt idx="5">
                  <c:v>10/10/1984</c:v>
                </c:pt>
                <c:pt idx="6">
                  <c:v>07/11/1984</c:v>
                </c:pt>
                <c:pt idx="7">
                  <c:v>05/12/1984</c:v>
                </c:pt>
                <c:pt idx="8">
                  <c:v>01/01/1985</c:v>
                </c:pt>
                <c:pt idx="9">
                  <c:v>30/01/1985</c:v>
                </c:pt>
                <c:pt idx="10">
                  <c:v>27/02/1985</c:v>
                </c:pt>
                <c:pt idx="11">
                  <c:v>27/03/1985</c:v>
                </c:pt>
              </c:strCache>
            </c:strRef>
          </c:cat>
          <c:val>
            <c:numRef>
              <c:f>'[Hoof growth 4 11 17.xlsx]Measurements'!$C$104:$C$115</c:f>
              <c:numCache>
                <c:formatCode>0.00</c:formatCode>
                <c:ptCount val="12"/>
                <c:pt idx="0">
                  <c:v>5.2124999999999995</c:v>
                </c:pt>
                <c:pt idx="1">
                  <c:v>6.1499999999999995</c:v>
                </c:pt>
                <c:pt idx="2">
                  <c:v>6.9624999999999995</c:v>
                </c:pt>
                <c:pt idx="3">
                  <c:v>7.0750000000000002</c:v>
                </c:pt>
                <c:pt idx="4">
                  <c:v>6.8</c:v>
                </c:pt>
                <c:pt idx="5">
                  <c:v>5.05</c:v>
                </c:pt>
                <c:pt idx="6">
                  <c:v>5.35</c:v>
                </c:pt>
                <c:pt idx="7">
                  <c:v>4.8999999999999995</c:v>
                </c:pt>
                <c:pt idx="8">
                  <c:v>5.0749999999999975</c:v>
                </c:pt>
                <c:pt idx="9">
                  <c:v>4.3624999999999945</c:v>
                </c:pt>
                <c:pt idx="10">
                  <c:v>3.9250000000000003</c:v>
                </c:pt>
                <c:pt idx="11">
                  <c:v>4.8374999999999995</c:v>
                </c:pt>
              </c:numCache>
            </c:numRef>
          </c:val>
          <c:smooth val="1"/>
          <c:extLst xmlns:c16r2="http://schemas.microsoft.com/office/drawing/2015/06/chart">
            <c:ext xmlns:c16="http://schemas.microsoft.com/office/drawing/2014/chart" uri="{C3380CC4-5D6E-409C-BE32-E72D297353CC}">
              <c16:uniqueId val="{00000001-64C8-41E9-8992-14833336A833}"/>
            </c:ext>
          </c:extLst>
        </c:ser>
        <c:ser>
          <c:idx val="2"/>
          <c:order val="2"/>
          <c:tx>
            <c:strRef>
              <c:f>'[Hoof growth 4 11 17.xlsx]Measurements'!$D$103</c:f>
              <c:strCache>
                <c:ptCount val="1"/>
                <c:pt idx="0">
                  <c:v>L Dorsal</c:v>
                </c:pt>
              </c:strCache>
            </c:strRef>
          </c:tx>
          <c:spPr>
            <a:ln>
              <a:solidFill>
                <a:srgbClr val="FF0000"/>
              </a:solidFill>
            </a:ln>
          </c:spPr>
          <c:marker>
            <c:symbol val="none"/>
          </c:marker>
          <c:cat>
            <c:strRef>
              <c:f>'[Hoof growth 4 11 17.xlsx]Measurements'!$A$104:$A$115</c:f>
              <c:strCache>
                <c:ptCount val="12"/>
                <c:pt idx="0">
                  <c:v>23/05/1984</c:v>
                </c:pt>
                <c:pt idx="1">
                  <c:v>20/06/1984</c:v>
                </c:pt>
                <c:pt idx="2">
                  <c:v>18/07/1984</c:v>
                </c:pt>
                <c:pt idx="3">
                  <c:v>15/08/1984</c:v>
                </c:pt>
                <c:pt idx="4">
                  <c:v>12/09/1984</c:v>
                </c:pt>
                <c:pt idx="5">
                  <c:v>10/10/1984</c:v>
                </c:pt>
                <c:pt idx="6">
                  <c:v>07/11/1984</c:v>
                </c:pt>
                <c:pt idx="7">
                  <c:v>05/12/1984</c:v>
                </c:pt>
                <c:pt idx="8">
                  <c:v>01/01/1985</c:v>
                </c:pt>
                <c:pt idx="9">
                  <c:v>30/01/1985</c:v>
                </c:pt>
                <c:pt idx="10">
                  <c:v>27/02/1985</c:v>
                </c:pt>
                <c:pt idx="11">
                  <c:v>27/03/1985</c:v>
                </c:pt>
              </c:strCache>
            </c:strRef>
          </c:cat>
          <c:val>
            <c:numRef>
              <c:f>'[Hoof growth 4 11 17.xlsx]Measurements'!$D$104:$D$115</c:f>
              <c:numCache>
                <c:formatCode>0.00</c:formatCode>
                <c:ptCount val="12"/>
                <c:pt idx="0">
                  <c:v>6.8333333333333437</c:v>
                </c:pt>
                <c:pt idx="1">
                  <c:v>6.9166666666666714</c:v>
                </c:pt>
                <c:pt idx="2">
                  <c:v>7.6249999999999876</c:v>
                </c:pt>
                <c:pt idx="3">
                  <c:v>8.0833333333333357</c:v>
                </c:pt>
                <c:pt idx="4">
                  <c:v>7.0500000000000007</c:v>
                </c:pt>
                <c:pt idx="5">
                  <c:v>5.9166666666666714</c:v>
                </c:pt>
                <c:pt idx="6">
                  <c:v>5.25</c:v>
                </c:pt>
                <c:pt idx="7">
                  <c:v>6.5</c:v>
                </c:pt>
                <c:pt idx="8">
                  <c:v>6.5833333333333428</c:v>
                </c:pt>
                <c:pt idx="9">
                  <c:v>2.9999999999999987</c:v>
                </c:pt>
                <c:pt idx="10">
                  <c:v>3.5</c:v>
                </c:pt>
                <c:pt idx="11">
                  <c:v>4.4166666666666714</c:v>
                </c:pt>
              </c:numCache>
            </c:numRef>
          </c:val>
          <c:smooth val="1"/>
          <c:extLst xmlns:c16r2="http://schemas.microsoft.com/office/drawing/2015/06/chart">
            <c:ext xmlns:c16="http://schemas.microsoft.com/office/drawing/2014/chart" uri="{C3380CC4-5D6E-409C-BE32-E72D297353CC}">
              <c16:uniqueId val="{00000002-64C8-41E9-8992-14833336A833}"/>
            </c:ext>
          </c:extLst>
        </c:ser>
        <c:ser>
          <c:idx val="3"/>
          <c:order val="3"/>
          <c:tx>
            <c:strRef>
              <c:f>'[Hoof growth 4 11 17.xlsx]Measurements'!$E$103</c:f>
              <c:strCache>
                <c:ptCount val="1"/>
                <c:pt idx="0">
                  <c:v>L Quarters</c:v>
                </c:pt>
              </c:strCache>
            </c:strRef>
          </c:tx>
          <c:spPr>
            <a:ln>
              <a:solidFill>
                <a:srgbClr val="006DF0"/>
              </a:solidFill>
            </a:ln>
          </c:spPr>
          <c:marker>
            <c:symbol val="none"/>
          </c:marker>
          <c:cat>
            <c:strRef>
              <c:f>'[Hoof growth 4 11 17.xlsx]Measurements'!$A$104:$A$115</c:f>
              <c:strCache>
                <c:ptCount val="12"/>
                <c:pt idx="0">
                  <c:v>23/05/1984</c:v>
                </c:pt>
                <c:pt idx="1">
                  <c:v>20/06/1984</c:v>
                </c:pt>
                <c:pt idx="2">
                  <c:v>18/07/1984</c:v>
                </c:pt>
                <c:pt idx="3">
                  <c:v>15/08/1984</c:v>
                </c:pt>
                <c:pt idx="4">
                  <c:v>12/09/1984</c:v>
                </c:pt>
                <c:pt idx="5">
                  <c:v>10/10/1984</c:v>
                </c:pt>
                <c:pt idx="6">
                  <c:v>07/11/1984</c:v>
                </c:pt>
                <c:pt idx="7">
                  <c:v>05/12/1984</c:v>
                </c:pt>
                <c:pt idx="8">
                  <c:v>01/01/1985</c:v>
                </c:pt>
                <c:pt idx="9">
                  <c:v>30/01/1985</c:v>
                </c:pt>
                <c:pt idx="10">
                  <c:v>27/02/1985</c:v>
                </c:pt>
                <c:pt idx="11">
                  <c:v>27/03/1985</c:v>
                </c:pt>
              </c:strCache>
            </c:strRef>
          </c:cat>
          <c:val>
            <c:numRef>
              <c:f>'[Hoof growth 4 11 17.xlsx]Measurements'!$E$104:$E$115</c:f>
              <c:numCache>
                <c:formatCode>0.00</c:formatCode>
                <c:ptCount val="12"/>
                <c:pt idx="0">
                  <c:v>8.2916666666666661</c:v>
                </c:pt>
                <c:pt idx="1">
                  <c:v>8.2916666666666661</c:v>
                </c:pt>
                <c:pt idx="2">
                  <c:v>11.208333333333318</c:v>
                </c:pt>
                <c:pt idx="3">
                  <c:v>9.8750000000000178</c:v>
                </c:pt>
                <c:pt idx="4">
                  <c:v>9.2083333333333339</c:v>
                </c:pt>
                <c:pt idx="5">
                  <c:v>7.9583333333333419</c:v>
                </c:pt>
                <c:pt idx="6">
                  <c:v>7.5416666666666714</c:v>
                </c:pt>
                <c:pt idx="7">
                  <c:v>6.9166666666666714</c:v>
                </c:pt>
                <c:pt idx="8">
                  <c:v>6.4166666666666714</c:v>
                </c:pt>
                <c:pt idx="9">
                  <c:v>4.2083333333333428</c:v>
                </c:pt>
                <c:pt idx="10">
                  <c:v>5.25</c:v>
                </c:pt>
                <c:pt idx="11">
                  <c:v>4.9583333333333428</c:v>
                </c:pt>
              </c:numCache>
            </c:numRef>
          </c:val>
          <c:smooth val="1"/>
          <c:extLst xmlns:c16r2="http://schemas.microsoft.com/office/drawing/2015/06/chart">
            <c:ext xmlns:c16="http://schemas.microsoft.com/office/drawing/2014/chart" uri="{C3380CC4-5D6E-409C-BE32-E72D297353CC}">
              <c16:uniqueId val="{00000003-64C8-41E9-8992-14833336A833}"/>
            </c:ext>
          </c:extLst>
        </c:ser>
        <c:dLbls/>
        <c:marker val="1"/>
        <c:axId val="82040320"/>
        <c:axId val="82041856"/>
      </c:lineChart>
      <c:catAx>
        <c:axId val="82040320"/>
        <c:scaling>
          <c:orientation val="minMax"/>
        </c:scaling>
        <c:axPos val="b"/>
        <c:numFmt formatCode="General" sourceLinked="0"/>
        <c:tickLblPos val="nextTo"/>
        <c:txPr>
          <a:bodyPr/>
          <a:lstStyle/>
          <a:p>
            <a:pPr>
              <a:defRPr baseline="0">
                <a:latin typeface="Calibri" pitchFamily="34" charset="0"/>
              </a:defRPr>
            </a:pPr>
            <a:endParaRPr lang="en-US"/>
          </a:p>
        </c:txPr>
        <c:crossAx val="82041856"/>
        <c:crosses val="autoZero"/>
        <c:lblAlgn val="ctr"/>
        <c:lblOffset val="100"/>
      </c:catAx>
      <c:valAx>
        <c:axId val="82041856"/>
        <c:scaling>
          <c:orientation val="minMax"/>
        </c:scaling>
        <c:axPos val="l"/>
        <c:majorGridlines/>
        <c:numFmt formatCode="0" sourceLinked="0"/>
        <c:tickLblPos val="nextTo"/>
        <c:crossAx val="82040320"/>
        <c:crossesAt val="1"/>
        <c:crossBetween val="between"/>
      </c:valAx>
    </c:plotArea>
    <c:legend>
      <c:legendPos val="r"/>
      <c:layout/>
    </c:legend>
    <c:plotVisOnly val="1"/>
    <c:dispBlanksAs val="gap"/>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dirty="0"/>
              <a:t>Dorsal wall</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AD3F95D-0F5E-4370-91B5-0F4DE571C36E}" type="datetimeFigureOut">
              <a:rPr lang="en-US" smtClean="0"/>
              <a:pPr/>
              <a:t>5/5/2025</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3710506-97F8-4D21-8129-348B068A5AA9}" type="slidenum">
              <a:rPr lang="en-GB" smtClean="0"/>
              <a:pPr/>
              <a:t>‹#›</a:t>
            </a:fld>
            <a:endParaRPr lang="en-GB"/>
          </a:p>
        </p:txBody>
      </p:sp>
    </p:spTree>
    <p:extLst>
      <p:ext uri="{BB962C8B-B14F-4D97-AF65-F5344CB8AC3E}">
        <p14:creationId xmlns:p14="http://schemas.microsoft.com/office/powerpoint/2010/main" xmlns=""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1"/>
                </a:solidFill>
              </a:defRPr>
            </a:lvl1pPr>
          </a:lstStyle>
          <a:p>
            <a:endParaRPr lang="en-GB"/>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defRPr>
            </a:lvl1pPr>
          </a:lstStyle>
          <a:p>
            <a:endParaRPr lang="en-GB"/>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0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chemeClr val="tx1"/>
                </a:solidFill>
              </a:defRPr>
            </a:lvl1pPr>
          </a:lstStyle>
          <a:p>
            <a:endParaRPr lang="en-GB"/>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defRPr>
            </a:lvl1pPr>
          </a:lstStyle>
          <a:p>
            <a:fld id="{2F4D6FAF-EC36-4B3A-873B-2A4598D942A5}" type="slidenum">
              <a:rPr lang="en-GB"/>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Full time farrier</a:t>
            </a:r>
            <a:r>
              <a:rPr lang="en-GB" baseline="0" dirty="0"/>
              <a:t> now retired</a:t>
            </a:r>
          </a:p>
          <a:p>
            <a:r>
              <a:rPr lang="en-GB" baseline="0" dirty="0"/>
              <a:t>Main interest:-</a:t>
            </a:r>
          </a:p>
          <a:p>
            <a:r>
              <a:rPr lang="en-GB" baseline="0" dirty="0"/>
              <a:t>Remedial farriery, Sandcracks, Quarter cracks, Foal limb development, Stud work, broken hoof capsules, anything unusual!</a:t>
            </a:r>
          </a:p>
          <a:p>
            <a:r>
              <a:rPr lang="en-GB" baseline="0" dirty="0"/>
              <a:t>AND of course Laminitis</a:t>
            </a:r>
          </a:p>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2</a:t>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3682B6-76CD-4DCC-831A-94AEBB6187DF}" type="slidenum">
              <a:rPr lang="en-GB"/>
              <a:pPr/>
              <a:t>19</a:t>
            </a:fld>
            <a:endParaRPr lang="en-GB" dirty="0"/>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xfrm>
            <a:off x="914400" y="4343400"/>
            <a:ext cx="5029200" cy="4114800"/>
          </a:xfrm>
        </p:spPr>
        <p:txBody>
          <a:bodyPr/>
          <a:lstStyle/>
          <a:p>
            <a:pPr>
              <a:spcBef>
                <a:spcPct val="0"/>
              </a:spcBef>
            </a:pPr>
            <a:r>
              <a:rPr lang="en-GB" dirty="0">
                <a:solidFill>
                  <a:schemeClr val="bg1"/>
                </a:solidFill>
              </a:rPr>
              <a:t>The disruption ridge marks the acute phase (A).  The stripes in this hoof illustrate the alignment of the hoof capsule before and after this event.</a:t>
            </a:r>
          </a:p>
          <a:p>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a:t>
            </a:r>
            <a:r>
              <a:rPr lang="en-GB" baseline="0" dirty="0"/>
              <a:t> can begin to see why I like stripped hooves!</a:t>
            </a:r>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20</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97E677-F0FE-4757-AE7F-1E7764188C26}" type="slidenum">
              <a:rPr lang="en-GB"/>
              <a:pPr/>
              <a:t>22</a:t>
            </a:fld>
            <a:endParaRPr lang="en-GB" dirty="0"/>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xfrm>
            <a:off x="914400" y="4343400"/>
            <a:ext cx="5029200" cy="4114800"/>
          </a:xfrm>
        </p:spPr>
        <p:txBody>
          <a:bodyPr/>
          <a:lstStyle/>
          <a:p>
            <a:r>
              <a:rPr lang="en-GB" dirty="0"/>
              <a:t>The effect of differential growth</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b="1" dirty="0">
                <a:solidFill>
                  <a:schemeClr val="tx1"/>
                </a:solidFill>
              </a:rPr>
              <a:t>Laminitic differential hoof growth is faster at the heel</a:t>
            </a:r>
          </a:p>
          <a:p>
            <a:pPr marL="0" marR="0" indent="0" algn="l" defTabSz="914400" rtl="0" eaLnBrk="1" fontAlgn="base" latinLnBrk="0" hangingPunct="1">
              <a:lnSpc>
                <a:spcPct val="100000"/>
              </a:lnSpc>
              <a:spcBef>
                <a:spcPct val="30000"/>
              </a:spcBef>
              <a:spcAft>
                <a:spcPct val="0"/>
              </a:spcAft>
              <a:buClrTx/>
              <a:buSzTx/>
              <a:buFontTx/>
              <a:buNone/>
              <a:tabLst/>
              <a:defRPr/>
            </a:pPr>
            <a:r>
              <a:rPr lang="en-GB" b="1" dirty="0">
                <a:solidFill>
                  <a:schemeClr val="tx1"/>
                </a:solidFill>
              </a:rPr>
              <a:t>Faster progression down the entire heel </a:t>
            </a:r>
          </a:p>
          <a:p>
            <a:pPr marL="0" marR="0" indent="0" algn="l" defTabSz="914400" rtl="0" eaLnBrk="1" fontAlgn="base" latinLnBrk="0" hangingPunct="1">
              <a:lnSpc>
                <a:spcPct val="100000"/>
              </a:lnSpc>
              <a:spcBef>
                <a:spcPct val="30000"/>
              </a:spcBef>
              <a:spcAft>
                <a:spcPct val="0"/>
              </a:spcAft>
              <a:buClrTx/>
              <a:buSzTx/>
              <a:buFontTx/>
              <a:buNone/>
              <a:tabLst/>
              <a:defRPr/>
            </a:pPr>
            <a:r>
              <a:rPr kumimoji="0" lang="en-GB" sz="1200" b="1" i="0" u="none" strike="noStrike" cap="none" normalizeH="0" baseline="0" dirty="0">
                <a:ln>
                  <a:noFill/>
                </a:ln>
                <a:solidFill>
                  <a:schemeClr val="tx1"/>
                </a:solidFill>
                <a:effectLst/>
                <a:latin typeface="Arial" charset="0"/>
              </a:rPr>
              <a:t>It induces distortion into the hoof capsule</a:t>
            </a:r>
            <a:endParaRPr kumimoji="0" lang="en-GB" sz="1200" b="1" i="0" u="none" strike="noStrike" cap="none" normalizeH="0" baseline="0" dirty="0">
              <a:ln>
                <a:noFill/>
              </a:ln>
              <a:solidFill>
                <a:schemeClr val="bg1"/>
              </a:solidFill>
              <a:effectLst/>
              <a:latin typeface="Arial" charset="0"/>
            </a:endParaRPr>
          </a:p>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23</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24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26</a:t>
            </a:fld>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distended</a:t>
            </a:r>
            <a:r>
              <a:rPr lang="en-GB" baseline="0" dirty="0"/>
              <a:t> laminae map the direction of distortion</a:t>
            </a:r>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27</a:t>
            </a:fld>
            <a:endParaRPr lang="en-GB"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Horn is an</a:t>
            </a:r>
            <a:r>
              <a:rPr lang="en-GB" baseline="0" dirty="0"/>
              <a:t> i</a:t>
            </a:r>
            <a:r>
              <a:rPr lang="en-GB" dirty="0"/>
              <a:t>ncredibly</a:t>
            </a:r>
            <a:r>
              <a:rPr lang="en-GB" baseline="0" dirty="0"/>
              <a:t> resilient structure!</a:t>
            </a:r>
          </a:p>
          <a:p>
            <a:endParaRPr lang="en-GB" baseline="0" dirty="0"/>
          </a:p>
          <a:p>
            <a:r>
              <a:rPr lang="en-GB" baseline="0" dirty="0"/>
              <a:t>I can’t be compressed easily…</a:t>
            </a:r>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28</a:t>
            </a:fld>
            <a:endParaRPr lang="en-GB"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29</a:t>
            </a:fld>
            <a:endParaRPr lang="en-GB"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30</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a:t>At 40 years I felt experienced enough to start to giveback the knowledge I had gained </a:t>
            </a:r>
          </a:p>
          <a:p>
            <a:endParaRPr lang="en-GB" baseline="0" dirty="0"/>
          </a:p>
          <a:p>
            <a:r>
              <a:rPr lang="en-GB" baseline="0" dirty="0"/>
              <a:t>Main interest:-</a:t>
            </a:r>
          </a:p>
          <a:p>
            <a:r>
              <a:rPr lang="en-GB" baseline="0" dirty="0"/>
              <a:t>Remedial farriery, Sandcracks, Quarter cracks, Foal limb development, Stud work, broken hoof capsules, anything unusual!</a:t>
            </a:r>
          </a:p>
          <a:p>
            <a:r>
              <a:rPr lang="en-GB" baseline="0" dirty="0"/>
              <a:t>AND of course Laminitis</a:t>
            </a:r>
          </a:p>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3</a:t>
            </a:fld>
            <a:endParaRPr lang="en-GB"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0" dirty="0"/>
              <a:t>Only Mechanical</a:t>
            </a:r>
            <a:r>
              <a:rPr lang="en-GB" b="0" baseline="0" dirty="0"/>
              <a:t> laminitis – ( Unresolved Flexural Deformities ) have been shown to directly insult the laminae.</a:t>
            </a:r>
            <a:endParaRPr lang="en-GB" b="0"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31</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32</a:t>
            </a:fld>
            <a:endParaRPr lang="en-GB"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33</a:t>
            </a:fld>
            <a:endParaRPr lang="en-GB"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Less severe cases ……</a:t>
            </a:r>
          </a:p>
          <a:p>
            <a:endParaRPr lang="en-GB" dirty="0"/>
          </a:p>
          <a:p>
            <a:r>
              <a:rPr lang="en-GB" dirty="0"/>
              <a:t>Distended laminae map distortion…</a:t>
            </a:r>
          </a:p>
        </p:txBody>
      </p:sp>
      <p:sp>
        <p:nvSpPr>
          <p:cNvPr id="4" name="Slide Number Placeholder 3"/>
          <p:cNvSpPr>
            <a:spLocks noGrp="1"/>
          </p:cNvSpPr>
          <p:nvPr>
            <p:ph type="sldNum" sz="quarter" idx="10"/>
          </p:nvPr>
        </p:nvSpPr>
        <p:spPr/>
        <p:txBody>
          <a:bodyPr/>
          <a:lstStyle/>
          <a:p>
            <a:fld id="{2F4D6FAF-EC36-4B3A-873B-2A4598D942A5}" type="slidenum">
              <a:rPr lang="en-GB" smtClean="0"/>
              <a:pPr/>
              <a:t>34</a:t>
            </a:fld>
            <a:endParaRPr lang="en-GB"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Less severe cases ……</a:t>
            </a:r>
          </a:p>
          <a:p>
            <a:endParaRPr lang="en-GB" dirty="0"/>
          </a:p>
          <a:p>
            <a:r>
              <a:rPr lang="en-GB" dirty="0"/>
              <a:t>Distended laminae map distortion…</a:t>
            </a:r>
          </a:p>
        </p:txBody>
      </p:sp>
      <p:sp>
        <p:nvSpPr>
          <p:cNvPr id="4" name="Slide Number Placeholder 3"/>
          <p:cNvSpPr>
            <a:spLocks noGrp="1"/>
          </p:cNvSpPr>
          <p:nvPr>
            <p:ph type="sldNum" sz="quarter" idx="10"/>
          </p:nvPr>
        </p:nvSpPr>
        <p:spPr/>
        <p:txBody>
          <a:bodyPr/>
          <a:lstStyle/>
          <a:p>
            <a:fld id="{2F4D6FAF-EC36-4B3A-873B-2A4598D942A5}" type="slidenum">
              <a:rPr lang="en-GB" smtClean="0"/>
              <a:pPr/>
              <a:t>35</a:t>
            </a:fld>
            <a:endParaRPr lang="en-GB"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Less severe cases ……</a:t>
            </a:r>
          </a:p>
          <a:p>
            <a:endParaRPr lang="en-GB" dirty="0"/>
          </a:p>
          <a:p>
            <a:r>
              <a:rPr lang="en-GB" dirty="0"/>
              <a:t>Distended laminae map distortion…</a:t>
            </a:r>
          </a:p>
        </p:txBody>
      </p:sp>
      <p:sp>
        <p:nvSpPr>
          <p:cNvPr id="4" name="Slide Number Placeholder 3"/>
          <p:cNvSpPr>
            <a:spLocks noGrp="1"/>
          </p:cNvSpPr>
          <p:nvPr>
            <p:ph type="sldNum" sz="quarter" idx="10"/>
          </p:nvPr>
        </p:nvSpPr>
        <p:spPr/>
        <p:txBody>
          <a:bodyPr/>
          <a:lstStyle/>
          <a:p>
            <a:fld id="{2F4D6FAF-EC36-4B3A-873B-2A4598D942A5}" type="slidenum">
              <a:rPr lang="en-GB" smtClean="0"/>
              <a:pPr/>
              <a:t>36</a:t>
            </a:fld>
            <a:endParaRPr lang="en-GB"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38</a:t>
            </a:fld>
            <a:endParaRPr lang="en-GB"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Distortion so rapid…..</a:t>
            </a:r>
          </a:p>
        </p:txBody>
      </p:sp>
      <p:sp>
        <p:nvSpPr>
          <p:cNvPr id="4" name="Slide Number Placeholder 3"/>
          <p:cNvSpPr>
            <a:spLocks noGrp="1"/>
          </p:cNvSpPr>
          <p:nvPr>
            <p:ph type="sldNum" sz="quarter" idx="10"/>
          </p:nvPr>
        </p:nvSpPr>
        <p:spPr/>
        <p:txBody>
          <a:bodyPr/>
          <a:lstStyle/>
          <a:p>
            <a:fld id="{2F4D6FAF-EC36-4B3A-873B-2A4598D942A5}" type="slidenum">
              <a:rPr lang="en-GB" smtClean="0"/>
              <a:pPr/>
              <a:t>39</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a:t>A</a:t>
            </a:r>
            <a:r>
              <a:rPr lang="en-GB" b="1" baseline="0" dirty="0"/>
              <a:t> veterinary procedure which requires good farriers skills!</a:t>
            </a:r>
            <a:endParaRPr lang="en-GB" b="1"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41</a:t>
            </a:fld>
            <a:endParaRPr lang="en-GB"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600" b="0" dirty="0"/>
              <a:t>Best</a:t>
            </a:r>
            <a:r>
              <a:rPr lang="en-GB" sz="1600" b="0" baseline="0" dirty="0"/>
              <a:t> done on day one!</a:t>
            </a:r>
          </a:p>
          <a:p>
            <a:r>
              <a:rPr lang="en-GB" sz="1600" b="0" baseline="0" dirty="0"/>
              <a:t>This is a chronic laminitic hoof</a:t>
            </a:r>
          </a:p>
          <a:p>
            <a:r>
              <a:rPr lang="en-GB" sz="1600" b="0" baseline="0" dirty="0"/>
              <a:t>Quick &amp; Easy for farriers!</a:t>
            </a:r>
          </a:p>
          <a:p>
            <a:r>
              <a:rPr lang="en-GB" sz="1600" b="0" baseline="0" dirty="0"/>
              <a:t>Standing painful - give rests or switch foot frequently</a:t>
            </a:r>
          </a:p>
          <a:p>
            <a:r>
              <a:rPr lang="en-GB" sz="1600" b="0" baseline="0" dirty="0"/>
              <a:t>I will cover some of these points in a minute</a:t>
            </a:r>
          </a:p>
          <a:p>
            <a:r>
              <a:rPr lang="en-GB" sz="1600" b="0" baseline="0" dirty="0"/>
              <a:t>I have not heard of any problems involving the FRC</a:t>
            </a:r>
            <a:endParaRPr lang="en-GB" sz="1600" b="0"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42</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t>Bio-mechanical</a:t>
            </a:r>
            <a:r>
              <a:rPr lang="en-US" sz="1800" baseline="0" dirty="0"/>
              <a:t> model for laminitis</a:t>
            </a:r>
          </a:p>
          <a:p>
            <a:r>
              <a:rPr lang="en-US" sz="1800" baseline="0" dirty="0"/>
              <a:t>Based on hoof capsule distortion</a:t>
            </a:r>
            <a:endParaRPr lang="en-GB" sz="1800" dirty="0"/>
          </a:p>
          <a:p>
            <a:r>
              <a:rPr lang="en-GB" sz="1800" dirty="0"/>
              <a:t>All the visible changes to the foot are in</a:t>
            </a:r>
            <a:r>
              <a:rPr lang="en-GB" sz="1800" baseline="0" dirty="0"/>
              <a:t> the dorsal area</a:t>
            </a:r>
          </a:p>
          <a:p>
            <a:r>
              <a:rPr lang="en-GB" sz="1800" baseline="0" dirty="0"/>
              <a:t>Research has concentrated on this area, but has not been able to show evidence for laminal failure</a:t>
            </a:r>
          </a:p>
          <a:p>
            <a:r>
              <a:rPr lang="en-GB" sz="1800" baseline="0" dirty="0"/>
              <a:t>We have viewed the hoof capsule as an obstacle to us being able to understand laminitis</a:t>
            </a:r>
          </a:p>
          <a:p>
            <a:r>
              <a:rPr lang="en-GB" sz="1800" baseline="0" dirty="0"/>
              <a:t>By ignoring the hoof capsule we have made a massive misjudgement, the qualities a hoof has allow us to predict some out comes</a:t>
            </a:r>
          </a:p>
          <a:p>
            <a:r>
              <a:rPr lang="en-GB" sz="1800" baseline="0" dirty="0"/>
              <a:t>I intend to show that the heel/quarter area lies at the root of the problem and that we have </a:t>
            </a:r>
            <a:r>
              <a:rPr lang="en-GB" sz="1800" b="1" u="sng" baseline="0" dirty="0"/>
              <a:t>all</a:t>
            </a:r>
            <a:r>
              <a:rPr lang="en-GB" sz="1800" baseline="0" dirty="0"/>
              <a:t> been looking in the wrong place!</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5</a:t>
            </a:fld>
            <a:endParaRPr lang="en-GB"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Groove</a:t>
            </a:r>
            <a:r>
              <a:rPr lang="en-GB" baseline="0" dirty="0"/>
              <a:t> Closure</a:t>
            </a:r>
          </a:p>
          <a:p>
            <a:endParaRPr lang="en-GB" baseline="0" dirty="0"/>
          </a:p>
          <a:p>
            <a:r>
              <a:rPr lang="en-GB" baseline="0" dirty="0"/>
              <a:t>Good – its doing it’s job</a:t>
            </a:r>
          </a:p>
          <a:p>
            <a:r>
              <a:rPr lang="en-GB" baseline="0" dirty="0"/>
              <a:t>Bad-the hoof is distorting a great deal</a:t>
            </a:r>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43</a:t>
            </a:fld>
            <a:endParaRPr lang="en-GB"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grooves have closed</a:t>
            </a:r>
          </a:p>
          <a:p>
            <a:r>
              <a:rPr lang="en-GB" baseline="0" dirty="0"/>
              <a:t>Each quarter has moved dorsally </a:t>
            </a:r>
          </a:p>
          <a:p>
            <a:r>
              <a:rPr lang="en-GB" baseline="0" dirty="0"/>
              <a:t>The dorsal hoof wall has been protected  by the grooves</a:t>
            </a:r>
          </a:p>
          <a:p>
            <a:r>
              <a:rPr lang="en-GB" baseline="0" dirty="0"/>
              <a:t>Thus pain levels have been reduced</a:t>
            </a:r>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44</a:t>
            </a:fld>
            <a:endParaRPr lang="en-GB"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45</a:t>
            </a:fld>
            <a:endParaRPr lang="en-GB"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46</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47</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Complete support but not enough without grooving.</a:t>
            </a:r>
          </a:p>
        </p:txBody>
      </p:sp>
      <p:sp>
        <p:nvSpPr>
          <p:cNvPr id="4" name="Slide Number Placeholder 3"/>
          <p:cNvSpPr>
            <a:spLocks noGrp="1"/>
          </p:cNvSpPr>
          <p:nvPr>
            <p:ph type="sldNum" sz="quarter" idx="10"/>
          </p:nvPr>
        </p:nvSpPr>
        <p:spPr/>
        <p:txBody>
          <a:bodyPr/>
          <a:lstStyle/>
          <a:p>
            <a:fld id="{2F4D6FAF-EC36-4B3A-873B-2A4598D942A5}" type="slidenum">
              <a:rPr lang="en-GB" smtClean="0"/>
              <a:pPr/>
              <a:t>48</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49</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50</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Round hoof,</a:t>
            </a:r>
            <a:r>
              <a:rPr lang="en-GB" baseline="0" dirty="0"/>
              <a:t> if trimmed to look good radiographically horse would be sore.</a:t>
            </a:r>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51</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52</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Just a personal project</a:t>
            </a:r>
            <a:r>
              <a:rPr lang="en-GB" baseline="0" dirty="0"/>
              <a:t> to resolve different farrier opinions </a:t>
            </a:r>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6</a:t>
            </a:fld>
            <a:endParaRPr lang="en-GB"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53</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a:t>Small nick at the top</a:t>
            </a:r>
          </a:p>
          <a:p>
            <a:endParaRPr lang="en-GB" b="1" dirty="0"/>
          </a:p>
          <a:p>
            <a:r>
              <a:rPr lang="en-GB" b="1" dirty="0"/>
              <a:t>I</a:t>
            </a:r>
            <a:r>
              <a:rPr lang="en-GB" b="1" baseline="0" dirty="0"/>
              <a:t> always warn the owner there is a risk of bleeding</a:t>
            </a:r>
            <a:endParaRPr lang="en-GB" b="1" dirty="0"/>
          </a:p>
          <a:p>
            <a:endParaRPr lang="en-GB" b="1" dirty="0"/>
          </a:p>
          <a:p>
            <a:r>
              <a:rPr lang="en-GB" b="1" dirty="0"/>
              <a:t>Sprayed</a:t>
            </a:r>
          </a:p>
          <a:p>
            <a:endParaRPr lang="en-GB" dirty="0"/>
          </a:p>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55</a:t>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56</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57</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58</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59</a:t>
            </a:fld>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60</a:t>
            </a:fld>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61</a:t>
            </a:fld>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62</a:t>
            </a:fld>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dirty="0"/>
              <a:t>May have </a:t>
            </a:r>
            <a:r>
              <a:rPr lang="en-GB" sz="1200" b="0" u="sng" dirty="0"/>
              <a:t>Unresolved</a:t>
            </a:r>
            <a:r>
              <a:rPr lang="en-GB" sz="1200" b="0" dirty="0"/>
              <a:t> Flexural deformity of the DIP joint</a:t>
            </a:r>
          </a:p>
          <a:p>
            <a:r>
              <a:rPr lang="en-GB" sz="1200" b="0" dirty="0"/>
              <a:t>Heel lowering when 3-6 years</a:t>
            </a:r>
          </a:p>
          <a:p>
            <a:r>
              <a:rPr lang="en-GB" sz="1200" b="0" dirty="0"/>
              <a:t>Grooving contra-indicated</a:t>
            </a:r>
          </a:p>
          <a:p>
            <a:r>
              <a:rPr lang="en-GB" sz="1200" b="0" dirty="0"/>
              <a:t>Poor prognosis in every case</a:t>
            </a:r>
          </a:p>
          <a:p>
            <a:r>
              <a:rPr lang="en-GB" sz="1200" b="0" dirty="0"/>
              <a:t>Will not de-rotate!</a:t>
            </a:r>
          </a:p>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63</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The intention of this presentation is to explain the dorsal wall lifting theory for equine laminitis and the concept of vertical hoof wall grooving as suggested by this theory.</a:t>
            </a:r>
          </a:p>
          <a:p>
            <a:r>
              <a:rPr lang="en-US" dirty="0"/>
              <a:t>As a farrier, it was never my intention to research laminitis but to simply record hoof growth to answer my own questions. But a suggestion from Chris Collies MRCVS led me to include some laminitic ponies into the cohort of normal equines and to measure each hoof in three places, at the dorsal surface and at each medial &amp; lateral heel.</a:t>
            </a:r>
          </a:p>
          <a:p>
            <a:r>
              <a:rPr lang="en-US" dirty="0"/>
              <a:t>The results of hoof growth measurement in normal and laminitic equines reviled that normal hoof growth is slightly less at the quarters than the rate at the dorsal surface.</a:t>
            </a:r>
          </a:p>
          <a:p>
            <a:r>
              <a:rPr lang="en-US" dirty="0"/>
              <a:t>Laminitic hoof growth  was generally faster than the normal group, with even faster growth at the quarters, a reversal in the differential pattern seen in the normal group .</a:t>
            </a:r>
          </a:p>
          <a:p>
            <a:r>
              <a:rPr lang="en-US" dirty="0"/>
              <a:t>This insight on the differing patterns of hoof growth forced me to re-think what affect abnormally fast hoof growth at the heels would have during an episode of laminitis.</a:t>
            </a:r>
          </a:p>
          <a:p>
            <a:r>
              <a:rPr lang="en-US" dirty="0"/>
              <a:t>For the period of an acute episode of laminitis the most painful area in the hoof capsule is the dorsal area and this has drawn the most attention for research, but close examination of the dorsal laminial bond has been unable to explain why the laminal structures fail.</a:t>
            </a:r>
          </a:p>
          <a:p>
            <a:r>
              <a:rPr lang="en-US" dirty="0"/>
              <a:t>The proposal that abnormally fast hoof growth at the heels could be one of the first events during laminitis is controversial, but the subsequent changes in hoof capsule shape at the dorsal hoof wall could be responsible for the devastating tissue damage observed.</a:t>
            </a:r>
          </a:p>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7</a:t>
            </a:fld>
            <a:endParaRPr lang="en-GB"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First episode</a:t>
            </a:r>
          </a:p>
          <a:p>
            <a:pPr lvl="1"/>
            <a:r>
              <a:rPr lang="en-GB" dirty="0"/>
              <a:t>Very strong feet - worry! – 4~8 weeks to euthanasia</a:t>
            </a:r>
          </a:p>
          <a:p>
            <a:r>
              <a:rPr lang="en-GB" dirty="0"/>
              <a:t>Recurrent episode</a:t>
            </a:r>
          </a:p>
          <a:p>
            <a:pPr lvl="1"/>
            <a:r>
              <a:rPr lang="en-GB" dirty="0"/>
              <a:t>Can make a full recovery with good owners and dissipating hoof shape</a:t>
            </a:r>
          </a:p>
          <a:p>
            <a:r>
              <a:rPr lang="en-GB" dirty="0"/>
              <a:t>Chronic</a:t>
            </a:r>
          </a:p>
          <a:p>
            <a:pPr lvl="1"/>
            <a:r>
              <a:rPr lang="en-GB" dirty="0"/>
              <a:t>2~7 years to euthanasia – hoof shape now boxy</a:t>
            </a:r>
          </a:p>
          <a:p>
            <a:pPr lvl="1"/>
            <a:r>
              <a:rPr lang="en-GB" dirty="0"/>
              <a:t>Multiple causes of pain.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GB" sz="1200" b="1" kern="1200" dirty="0">
              <a:solidFill>
                <a:schemeClr val="tx1"/>
              </a:solidFill>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b="1" kern="1200" dirty="0">
                <a:solidFill>
                  <a:schemeClr val="tx1"/>
                </a:solidFill>
                <a:latin typeface="Arial" charset="0"/>
                <a:ea typeface="+mn-ea"/>
                <a:cs typeface="+mn-cs"/>
              </a:rPr>
              <a:t>Will de-rotate</a:t>
            </a:r>
          </a:p>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66</a:t>
            </a:fld>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67</a:t>
            </a:fld>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71</a:t>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74</a:t>
            </a:fld>
            <a:endParaRPr lang="en-GB"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Outline looks good</a:t>
            </a:r>
          </a:p>
          <a:p>
            <a:endParaRPr lang="en-GB" dirty="0"/>
          </a:p>
          <a:p>
            <a:r>
              <a:rPr lang="en-GB" dirty="0"/>
              <a:t>But look at the line</a:t>
            </a:r>
          </a:p>
          <a:p>
            <a:endParaRPr lang="en-GB" dirty="0"/>
          </a:p>
          <a:p>
            <a:r>
              <a:rPr lang="en-GB" dirty="0"/>
              <a:t>This is what I mean about farriers hiding distortion</a:t>
            </a:r>
          </a:p>
        </p:txBody>
      </p:sp>
      <p:sp>
        <p:nvSpPr>
          <p:cNvPr id="4" name="Slide Number Placeholder 3"/>
          <p:cNvSpPr>
            <a:spLocks noGrp="1"/>
          </p:cNvSpPr>
          <p:nvPr>
            <p:ph type="sldNum" sz="quarter" idx="10"/>
          </p:nvPr>
        </p:nvSpPr>
        <p:spPr/>
        <p:txBody>
          <a:bodyPr/>
          <a:lstStyle/>
          <a:p>
            <a:fld id="{2F4D6FAF-EC36-4B3A-873B-2A4598D942A5}" type="slidenum">
              <a:rPr lang="en-GB" smtClean="0"/>
              <a:pPr/>
              <a:t>75</a:t>
            </a:fld>
            <a:endParaRPr lang="en-GB"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noProof="0"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80</a:t>
            </a:fld>
            <a:endParaRPr lang="en-GB"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Bucket was on of the first three</a:t>
            </a:r>
            <a:r>
              <a:rPr lang="en-US" baseline="0" dirty="0" smtClean="0"/>
              <a:t> to be grooved.</a:t>
            </a:r>
          </a:p>
          <a:p>
            <a:r>
              <a:rPr lang="en-US" baseline="0" dirty="0" smtClean="0"/>
              <a:t>Each time the grooves grew down he would start to go lame, by extending the groove upwards the lameness would diminish, he was grooved permanently for over 6 years until he left the yard.</a:t>
            </a:r>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82</a:t>
            </a:fld>
            <a:endParaRPr lang="en-GB"/>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Blood flow around the Distal Phalanx</a:t>
            </a:r>
          </a:p>
        </p:txBody>
      </p:sp>
      <p:sp>
        <p:nvSpPr>
          <p:cNvPr id="4" name="Slide Number Placeholder 3"/>
          <p:cNvSpPr>
            <a:spLocks noGrp="1"/>
          </p:cNvSpPr>
          <p:nvPr>
            <p:ph type="sldNum" sz="quarter" idx="10"/>
          </p:nvPr>
        </p:nvSpPr>
        <p:spPr/>
        <p:txBody>
          <a:bodyPr/>
          <a:lstStyle/>
          <a:p>
            <a:fld id="{2F4D6FAF-EC36-4B3A-873B-2A4598D942A5}" type="slidenum">
              <a:rPr lang="en-GB" smtClean="0"/>
              <a:pPr/>
              <a:t>87</a:t>
            </a:fld>
            <a:endParaRPr lang="en-GB"/>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F4D6FAF-EC36-4B3A-873B-2A4598D942A5}" type="slidenum">
              <a:rPr lang="en-GB" smtClean="0"/>
              <a:pPr/>
              <a:t>89</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This is me 29 years ago….</a:t>
            </a:r>
          </a:p>
        </p:txBody>
      </p:sp>
      <p:sp>
        <p:nvSpPr>
          <p:cNvPr id="4" name="Slide Number Placeholder 3"/>
          <p:cNvSpPr>
            <a:spLocks noGrp="1"/>
          </p:cNvSpPr>
          <p:nvPr>
            <p:ph type="sldNum" sz="quarter" idx="10"/>
          </p:nvPr>
        </p:nvSpPr>
        <p:spPr/>
        <p:txBody>
          <a:bodyPr/>
          <a:lstStyle/>
          <a:p>
            <a:fld id="{2F4D6FAF-EC36-4B3A-873B-2A4598D942A5}" type="slidenum">
              <a:rPr lang="en-GB" smtClean="0"/>
              <a:pPr/>
              <a:t>8</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It was the</a:t>
            </a:r>
            <a:r>
              <a:rPr lang="en-GB" baseline="0" dirty="0"/>
              <a:t> rate of growth in laminitic quarters which was so striking to me</a:t>
            </a:r>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13</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t>An episode of laminitis could be triggered when the currently normal horn producing cells at the heels are in some way switched on. </a:t>
            </a:r>
            <a:r>
              <a:rPr lang="en-US" sz="1200" b="1" dirty="0"/>
              <a:t>Or</a:t>
            </a:r>
            <a:r>
              <a:rPr lang="en-US" sz="1200" dirty="0"/>
              <a:t>, the factors which in normal hooves provide slightly slower growth at the heel area are in some way inhibited.</a:t>
            </a:r>
            <a:endParaRPr lang="en-GB" sz="1200" dirty="0"/>
          </a:p>
          <a:p>
            <a:r>
              <a:rPr lang="en-US" sz="1200" dirty="0"/>
              <a:t>Abnormal hoof growth at the heels would commence before all evidence of pain, </a:t>
            </a:r>
            <a:r>
              <a:rPr lang="en-GB" sz="1200" dirty="0"/>
              <a:t>inducing the hoof capsule to change shape mostly at the dorsal surface.</a:t>
            </a:r>
          </a:p>
          <a:p>
            <a:r>
              <a:rPr lang="en-GB" sz="1200" dirty="0"/>
              <a:t>The distortion process starts at the distal border and progress up the dorsal wall in a peeling motion. Peeling requires the least amount of mechanical force to separate two bonded surfaces and would be intensely painful.   </a:t>
            </a:r>
          </a:p>
          <a:p>
            <a:r>
              <a:rPr lang="en-GB" sz="1200" dirty="0"/>
              <a:t>Variations in hoof capsule shape and thickness would influence how the hoof capsule distorts and the subsequent outcomes.</a:t>
            </a:r>
          </a:p>
          <a:p>
            <a:r>
              <a:rPr lang="en-GB" sz="1200" dirty="0"/>
              <a:t>The causal area is at the heels while the affected area is in the dorsal area.</a:t>
            </a:r>
          </a:p>
          <a:p>
            <a:r>
              <a:rPr lang="en-GB" sz="1200" dirty="0"/>
              <a:t>Vertical grooves absorb the forward transmission of distortion towards the dorsal area, quickly resulting in reduced pain levels.</a:t>
            </a:r>
          </a:p>
          <a:p>
            <a:r>
              <a:rPr lang="en-GB" sz="1200" dirty="0"/>
              <a:t>When laminitis is viewed from the prospective of hoof capsule distortion, it explains many of the inconsistencies which were previously difficult to reconcile.  </a:t>
            </a:r>
          </a:p>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17</a:t>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F4D6FAF-EC36-4B3A-873B-2A4598D942A5}" type="slidenum">
              <a:rPr lang="en-GB" smtClean="0"/>
              <a:pPr/>
              <a:t>18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dirty="0"/>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a:t>Click to edit Master subtitle style</a:t>
            </a:r>
          </a:p>
        </p:txBody>
      </p:sp>
      <p:sp>
        <p:nvSpPr>
          <p:cNvPr id="30" name="Date Placeholder 29"/>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p:txBody>
          <a:bodyPr/>
          <a:lstStyle/>
          <a:p>
            <a:endParaRPr lang="en-GB"/>
          </a:p>
          <a:p>
            <a:endParaRPr lang="en-GB"/>
          </a:p>
        </p:txBody>
      </p:sp>
      <p:sp>
        <p:nvSpPr>
          <p:cNvPr id="27" name="Slide Number Placeholder 26"/>
          <p:cNvSpPr>
            <a:spLocks noGrp="1"/>
          </p:cNvSpPr>
          <p:nvPr>
            <p:ph type="sldNum" sz="quarter" idx="12"/>
          </p:nvPr>
        </p:nvSpPr>
        <p:spPr/>
        <p:txBody>
          <a:bodyPr/>
          <a:lstStyle/>
          <a:p>
            <a:fld id="{38CAAFBF-508C-4E4B-989E-855FA5350E85}"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GB"/>
          </a:p>
          <a:p>
            <a:endParaRPr lang="en-GB"/>
          </a:p>
        </p:txBody>
      </p:sp>
      <p:sp>
        <p:nvSpPr>
          <p:cNvPr id="6" name="Slide Number Placeholder 5"/>
          <p:cNvSpPr>
            <a:spLocks noGrp="1"/>
          </p:cNvSpPr>
          <p:nvPr>
            <p:ph type="sldNum" sz="quarter" idx="12"/>
          </p:nvPr>
        </p:nvSpPr>
        <p:spPr/>
        <p:txBody>
          <a:bodyPr/>
          <a:lstStyle/>
          <a:p>
            <a:fld id="{76ED12C6-450A-4030-BA23-F3B7B5AB010A}" type="slidenum">
              <a:rPr lang="en-GB" smtClean="0"/>
              <a:pPr/>
              <a:t>‹#›</a:t>
            </a:fld>
            <a:endParaRPr lang="en-GB"/>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GB"/>
          </a:p>
          <a:p>
            <a:endParaRPr lang="en-GB"/>
          </a:p>
        </p:txBody>
      </p:sp>
      <p:sp>
        <p:nvSpPr>
          <p:cNvPr id="6" name="Slide Number Placeholder 5"/>
          <p:cNvSpPr>
            <a:spLocks noGrp="1"/>
          </p:cNvSpPr>
          <p:nvPr>
            <p:ph type="sldNum" sz="quarter" idx="12"/>
          </p:nvPr>
        </p:nvSpPr>
        <p:spPr/>
        <p:txBody>
          <a:bodyPr/>
          <a:lstStyle/>
          <a:p>
            <a:fld id="{76ED12C6-450A-4030-BA23-F3B7B5AB010A}" type="slidenum">
              <a:rPr lang="en-GB" smtClean="0"/>
              <a:pPr/>
              <a:t>‹#›</a:t>
            </a:fld>
            <a:endParaRPr lang="en-GB"/>
          </a:p>
        </p:txBody>
      </p:sp>
    </p:spTree>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GB"/>
          </a:p>
          <a:p>
            <a:endParaRPr lang="en-GB"/>
          </a:p>
        </p:txBody>
      </p:sp>
      <p:sp>
        <p:nvSpPr>
          <p:cNvPr id="6" name="Slide Number Placeholder 5"/>
          <p:cNvSpPr>
            <a:spLocks noGrp="1"/>
          </p:cNvSpPr>
          <p:nvPr>
            <p:ph type="sldNum" sz="quarter" idx="12"/>
          </p:nvPr>
        </p:nvSpPr>
        <p:spPr/>
        <p:txBody>
          <a:bodyPr/>
          <a:lstStyle/>
          <a:p>
            <a:fld id="{CD85D756-91E5-4EE9-BBBC-395C9F36758F}" type="slidenum">
              <a:rPr lang="en-GB" smtClean="0"/>
              <a:pPr/>
              <a:t>‹#›</a:t>
            </a:fld>
            <a:endParaRPr lang="en-GB"/>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GB"/>
          </a:p>
          <a:p>
            <a:endParaRPr lang="en-GB"/>
          </a:p>
        </p:txBody>
      </p:sp>
      <p:sp>
        <p:nvSpPr>
          <p:cNvPr id="5" name="Slide Number Placeholder 4"/>
          <p:cNvSpPr>
            <a:spLocks noGrp="1"/>
          </p:cNvSpPr>
          <p:nvPr>
            <p:ph type="sldNum" sz="quarter" idx="12"/>
          </p:nvPr>
        </p:nvSpPr>
        <p:spPr/>
        <p:txBody>
          <a:bodyPr/>
          <a:lstStyle/>
          <a:p>
            <a:fld id="{76ED12C6-450A-4030-BA23-F3B7B5AB010A}" type="slidenum">
              <a:rPr lang="en-GB" smtClean="0"/>
              <a:pPr/>
              <a:t>‹#›</a:t>
            </a:fld>
            <a:endParaRPr lang="en-GB"/>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dirty="0"/>
              <a:t>Click to edit Master title style</a:t>
            </a:r>
          </a:p>
        </p:txBody>
      </p:sp>
      <p:sp>
        <p:nvSpPr>
          <p:cNvPr id="3" name="Content Placeholder 2"/>
          <p:cNvSpPr>
            <a:spLocks noGrp="1"/>
          </p:cNvSpPr>
          <p:nvPr>
            <p:ph idx="1"/>
          </p:nvPr>
        </p:nvSpPr>
        <p:spPr/>
        <p:txBody>
          <a:body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GB"/>
          </a:p>
          <a:p>
            <a:endParaRPr lang="en-GB"/>
          </a:p>
        </p:txBody>
      </p:sp>
      <p:sp>
        <p:nvSpPr>
          <p:cNvPr id="6" name="Slide Number Placeholder 5"/>
          <p:cNvSpPr>
            <a:spLocks noGrp="1"/>
          </p:cNvSpPr>
          <p:nvPr>
            <p:ph type="sldNum" sz="quarter" idx="12"/>
          </p:nvPr>
        </p:nvSpPr>
        <p:spPr/>
        <p:txBody>
          <a:bodyPr/>
          <a:lstStyle/>
          <a:p>
            <a:fld id="{773BB4A9-1CF9-466C-A2A2-492718A3A7F0}" type="slidenum">
              <a:rPr lang="en-GB" smtClean="0"/>
              <a:pPr/>
              <a:t>‹#›</a:t>
            </a:fld>
            <a:endParaRPr lang="en-GB"/>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dirty="0"/>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GB"/>
          </a:p>
          <a:p>
            <a:endParaRPr lang="en-GB"/>
          </a:p>
        </p:txBody>
      </p:sp>
      <p:sp>
        <p:nvSpPr>
          <p:cNvPr id="6" name="Slide Number Placeholder 5"/>
          <p:cNvSpPr>
            <a:spLocks noGrp="1"/>
          </p:cNvSpPr>
          <p:nvPr>
            <p:ph type="sldNum" sz="quarter" idx="12"/>
          </p:nvPr>
        </p:nvSpPr>
        <p:spPr/>
        <p:txBody>
          <a:bodyPr/>
          <a:lstStyle/>
          <a:p>
            <a:fld id="{BF4B0A2A-0460-4C9B-83D8-E8A15F7B4B37}"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dirty="0"/>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GB"/>
          </a:p>
          <a:p>
            <a:endParaRPr lang="en-GB"/>
          </a:p>
        </p:txBody>
      </p:sp>
      <p:sp>
        <p:nvSpPr>
          <p:cNvPr id="7" name="Slide Number Placeholder 6"/>
          <p:cNvSpPr>
            <a:spLocks noGrp="1"/>
          </p:cNvSpPr>
          <p:nvPr>
            <p:ph type="sldNum" sz="quarter" idx="12"/>
          </p:nvPr>
        </p:nvSpPr>
        <p:spPr/>
        <p:txBody>
          <a:bodyPr/>
          <a:lstStyle/>
          <a:p>
            <a:fld id="{7737F268-88E4-41FE-909E-121989836513}" type="slidenum">
              <a:rPr lang="en-GB" smtClean="0"/>
              <a:pPr/>
              <a:t>‹#›</a:t>
            </a:fld>
            <a:endParaRPr lang="en-GB"/>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GB"/>
          </a:p>
          <a:p>
            <a:endParaRPr lang="en-GB"/>
          </a:p>
        </p:txBody>
      </p:sp>
      <p:sp>
        <p:nvSpPr>
          <p:cNvPr id="9" name="Slide Number Placeholder 8"/>
          <p:cNvSpPr>
            <a:spLocks noGrp="1"/>
          </p:cNvSpPr>
          <p:nvPr>
            <p:ph type="sldNum" sz="quarter" idx="12"/>
          </p:nvPr>
        </p:nvSpPr>
        <p:spPr/>
        <p:txBody>
          <a:bodyPr/>
          <a:lstStyle/>
          <a:p>
            <a:fld id="{A1D57415-66B9-449F-8ED8-F748C8F32108}" type="slidenum">
              <a:rPr lang="en-GB" smtClean="0"/>
              <a:pPr/>
              <a:t>‹#›</a:t>
            </a:fld>
            <a:endParaRPr lang="en-GB"/>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dirty="0"/>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GB"/>
          </a:p>
          <a:p>
            <a:endParaRPr lang="en-GB"/>
          </a:p>
        </p:txBody>
      </p:sp>
      <p:sp>
        <p:nvSpPr>
          <p:cNvPr id="5" name="Slide Number Placeholder 4"/>
          <p:cNvSpPr>
            <a:spLocks noGrp="1"/>
          </p:cNvSpPr>
          <p:nvPr>
            <p:ph type="sldNum" sz="quarter" idx="12"/>
          </p:nvPr>
        </p:nvSpPr>
        <p:spPr/>
        <p:txBody>
          <a:bodyPr/>
          <a:lstStyle/>
          <a:p>
            <a:fld id="{EE0FE76B-63BC-4AA3-B5C1-E53FB5FEC073}" type="slidenum">
              <a:rPr lang="en-GB" smtClean="0"/>
              <a:pPr/>
              <a:t>‹#›</a:t>
            </a:fld>
            <a:endParaRPr lang="en-GB"/>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GB"/>
          </a:p>
          <a:p>
            <a:endParaRPr lang="en-GB"/>
          </a:p>
        </p:txBody>
      </p:sp>
      <p:sp>
        <p:nvSpPr>
          <p:cNvPr id="4" name="Slide Number Placeholder 3"/>
          <p:cNvSpPr>
            <a:spLocks noGrp="1"/>
          </p:cNvSpPr>
          <p:nvPr>
            <p:ph type="sldNum" sz="quarter" idx="12"/>
          </p:nvPr>
        </p:nvSpPr>
        <p:spPr/>
        <p:txBody>
          <a:bodyPr/>
          <a:lstStyle/>
          <a:p>
            <a:fld id="{E11B0843-4F29-4BEC-9E13-E388BDD2A09D}" type="slidenum">
              <a:rPr lang="en-GB" smtClean="0"/>
              <a:pPr/>
              <a:t>‹#›</a:t>
            </a:fld>
            <a:endParaRPr lang="en-GB"/>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GB"/>
          </a:p>
          <a:p>
            <a:endParaRPr lang="en-GB"/>
          </a:p>
        </p:txBody>
      </p:sp>
      <p:sp>
        <p:nvSpPr>
          <p:cNvPr id="7" name="Slide Number Placeholder 6"/>
          <p:cNvSpPr>
            <a:spLocks noGrp="1"/>
          </p:cNvSpPr>
          <p:nvPr>
            <p:ph type="sldNum" sz="quarter" idx="12"/>
          </p:nvPr>
        </p:nvSpPr>
        <p:spPr/>
        <p:txBody>
          <a:bodyPr/>
          <a:lstStyle/>
          <a:p>
            <a:fld id="{8FBFFA12-CEB8-4132-B8C1-ED456EE02882}" type="slidenum">
              <a:rPr lang="en-GB" smtClean="0"/>
              <a:pPr/>
              <a:t>‹#›</a:t>
            </a:fld>
            <a:endParaRPr lang="en-GB"/>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GB"/>
          </a:p>
          <a:p>
            <a:endParaRPr lang="en-GB"/>
          </a:p>
        </p:txBody>
      </p:sp>
      <p:sp>
        <p:nvSpPr>
          <p:cNvPr id="7" name="Slide Number Placeholder 6"/>
          <p:cNvSpPr>
            <a:spLocks noGrp="1"/>
          </p:cNvSpPr>
          <p:nvPr>
            <p:ph type="sldNum" sz="quarter" idx="12"/>
          </p:nvPr>
        </p:nvSpPr>
        <p:spPr>
          <a:xfrm>
            <a:off x="8077200" y="6356350"/>
            <a:ext cx="609600" cy="365125"/>
          </a:xfrm>
        </p:spPr>
        <p:txBody>
          <a:bodyPr/>
          <a:lstStyle/>
          <a:p>
            <a:fld id="{D4752010-B84E-4C68-BC1B-341C5BDA382C}" type="slidenum">
              <a:rPr lang="en-GB" smtClean="0"/>
              <a:pPr/>
              <a:t>‹#›</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GB"/>
          </a:p>
          <a:p>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6ED12C6-450A-4030-BA23-F3B7B5AB010A}" type="slidenum">
              <a:rPr lang="en-GB" smtClean="0"/>
              <a:pPr/>
              <a:t>‹#›</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04" r:id="rId12"/>
    <p:sldLayoutId id="2147483662" r:id="rId13"/>
  </p:sldLayoutIdLst>
  <p:transition>
    <p:fade/>
  </p:transition>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j-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j-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j-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j-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j-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5.gif"/><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ideo" Target="file:///C:\Users\Tom\Documents\Office\PowerPoint\Video\Velcro%20peeling.mpg" TargetMode="Externa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video" Target="file:///C:\Users\tom\Downloads\Equine%20Laminitis%20DWLT\Equne%20Laminitis%20Dorsal%20Wall%20Lifting%20Theory\Video\Boris.wmv"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ideo" Target="file:///C:\Users\tom\Downloads\Equine%20Laminitis%20DWLT\Equne%20Laminitis%20Dorsal%20Wall%20Lifting%20Theory\Video\GroovingChronic.mpg" TargetMode="External"/><Relationship Id="rId4" Type="http://schemas.openxmlformats.org/officeDocument/2006/relationships/image" Target="../media/image4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video" Target="file:///C:\Users\tom\Downloads\Equine%20Laminitis%20DWLT\Equne%20Laminitis%20Dorsal%20Wall%20Lifting%20Theory\Video\Cuthbert.mpg" TargetMode="External"/><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4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ideo" Target="file:///C:\Users\tom\Downloads\Equine%20Laminitis%20DWLT\Equne%20Laminitis%20Dorsal%20Wall%20Lifting%20Theory\Video\Ouch.mpg" TargetMode="External"/><Relationship Id="rId4" Type="http://schemas.openxmlformats.org/officeDocument/2006/relationships/image" Target="../media/image4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video" Target="file:///C:\Users\tom\Downloads\Equine%20Laminitis%20DWLT\Equne%20Laminitis%20Dorsal%20Wall%20Lifting%20Theory\Video\Bleeding%20groove.mpg" TargetMode="External"/><Relationship Id="rId4" Type="http://schemas.openxmlformats.org/officeDocument/2006/relationships/image" Target="../media/image48.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5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6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6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image" Target="../media/image56.gif"/><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png"/><Relationship Id="rId2" Type="http://schemas.openxmlformats.org/officeDocument/2006/relationships/notesSlide" Target="../notesSlides/notesSlide52.xml"/><Relationship Id="rId1" Type="http://schemas.openxmlformats.org/officeDocument/2006/relationships/slideLayout" Target="../slideLayouts/slideLayout6.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6.xml"/><Relationship Id="rId1" Type="http://schemas.openxmlformats.org/officeDocument/2006/relationships/video" Target="file:///C:\Users\tom\Downloads\Equine%20Laminitis%20DWLT\Equne%20Laminitis%20Dorsal%20Wall%20Lifting%20Theory\Video\Iona-Ryan.m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84742"/>
            <a:ext cx="7851648" cy="2715658"/>
          </a:xfrm>
        </p:spPr>
        <p:txBody>
          <a:bodyPr>
            <a:normAutofit/>
          </a:bodyPr>
          <a:lstStyle/>
          <a:p>
            <a:pPr algn="ctr"/>
            <a:r>
              <a:rPr lang="en-GB" sz="4000" dirty="0"/>
              <a:t>The dorsal wall lifting theory and the treatment of laminitis with vertical grooving</a:t>
            </a:r>
            <a:br>
              <a:rPr lang="en-GB" sz="4000" dirty="0"/>
            </a:br>
            <a:r>
              <a:rPr lang="en-GB" sz="4000" dirty="0"/>
              <a:t>Tom Ryan FWCF</a:t>
            </a:r>
            <a:endParaRPr lang="en-GB" dirty="0"/>
          </a:p>
        </p:txBody>
      </p:sp>
      <p:sp>
        <p:nvSpPr>
          <p:cNvPr id="4" name="Content Placeholder 3"/>
          <p:cNvSpPr>
            <a:spLocks noGrp="1"/>
          </p:cNvSpPr>
          <p:nvPr>
            <p:ph type="subTitle" idx="1"/>
          </p:nvPr>
        </p:nvSpPr>
        <p:spPr>
          <a:xfrm>
            <a:off x="577467" y="4264121"/>
            <a:ext cx="7854696" cy="1752600"/>
          </a:xfrm>
        </p:spPr>
        <p:txBody>
          <a:bodyPr/>
          <a:lstStyle/>
          <a:p>
            <a:endParaRPr lang="en-GB" dirty="0"/>
          </a:p>
          <a:p>
            <a:pPr algn="ctr">
              <a:buNone/>
            </a:pPr>
            <a:r>
              <a:rPr lang="en-US" dirty="0">
                <a:latin typeface="Calibri" pitchFamily="34" charset="0"/>
                <a:cs typeface="Calibri" pitchFamily="34" charset="0"/>
              </a:rPr>
              <a:t>This presentation may be freely </a:t>
            </a:r>
            <a:r>
              <a:rPr lang="en-US" dirty="0" smtClean="0">
                <a:latin typeface="Calibri" pitchFamily="34" charset="0"/>
                <a:cs typeface="Calibri" pitchFamily="34" charset="0"/>
              </a:rPr>
              <a:t>distributed</a:t>
            </a:r>
          </a:p>
          <a:p>
            <a:pPr algn="ctr">
              <a:buNone/>
            </a:pPr>
            <a:r>
              <a:rPr lang="en-US" dirty="0" smtClean="0">
                <a:latin typeface="Calibri" pitchFamily="34" charset="0"/>
                <a:cs typeface="Calibri" pitchFamily="34" charset="0"/>
              </a:rPr>
              <a:t>www.equinehoof.co.uk</a:t>
            </a:r>
            <a:endParaRPr lang="en-US" dirty="0">
              <a:latin typeface="Calibri" pitchFamily="34" charset="0"/>
              <a:cs typeface="Calibri" pitchFamily="34" charset="0"/>
            </a:endParaRPr>
          </a:p>
        </p:txBody>
      </p:sp>
      <p:sp>
        <p:nvSpPr>
          <p:cNvPr id="3" name="Footer Placeholder 2"/>
          <p:cNvSpPr>
            <a:spLocks noGrp="1"/>
          </p:cNvSpPr>
          <p:nvPr>
            <p:ph type="ftr" sz="quarter" idx="11"/>
          </p:nvPr>
        </p:nvSpPr>
        <p:spPr>
          <a:xfrm>
            <a:off x="2667000" y="5717754"/>
            <a:ext cx="3352800" cy="1003721"/>
          </a:xfrm>
        </p:spPr>
        <p:txBody>
          <a:bodyPr/>
          <a:lstStyle/>
          <a:p>
            <a:pPr algn="ctr"/>
            <a:r>
              <a:rPr lang="en-GB" sz="2000" smtClean="0"/>
              <a:t>5</a:t>
            </a:r>
            <a:r>
              <a:rPr lang="en-GB" sz="2000" baseline="30000" smtClean="0"/>
              <a:t>th</a:t>
            </a:r>
            <a:r>
              <a:rPr lang="en-GB" sz="2000" smtClean="0"/>
              <a:t>  May </a:t>
            </a:r>
            <a:r>
              <a:rPr lang="en-GB" sz="2000" dirty="0"/>
              <a:t>2025</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202" y="539046"/>
            <a:ext cx="9276202" cy="849082"/>
          </a:xfrm>
        </p:spPr>
        <p:txBody>
          <a:bodyPr/>
          <a:lstStyle/>
          <a:p>
            <a:pPr algn="ctr"/>
            <a:r>
              <a:rPr lang="en-US" b="1" dirty="0"/>
              <a:t>Normal hoof growth</a:t>
            </a:r>
            <a:endParaRPr lang="en-GB" b="1" dirty="0"/>
          </a:p>
        </p:txBody>
      </p:sp>
      <p:sp>
        <p:nvSpPr>
          <p:cNvPr id="3" name="Content Placeholder 2"/>
          <p:cNvSpPr>
            <a:spLocks noGrp="1"/>
          </p:cNvSpPr>
          <p:nvPr>
            <p:ph idx="1"/>
          </p:nvPr>
        </p:nvSpPr>
        <p:spPr>
          <a:xfrm>
            <a:off x="176269" y="1498294"/>
            <a:ext cx="4175394" cy="5089793"/>
          </a:xfrm>
        </p:spPr>
        <p:txBody>
          <a:bodyPr>
            <a:normAutofit fontScale="70000" lnSpcReduction="20000"/>
          </a:bodyPr>
          <a:lstStyle/>
          <a:p>
            <a:r>
              <a:rPr lang="en-US" dirty="0">
                <a:latin typeface="Calibri" pitchFamily="34" charset="0"/>
                <a:cs typeface="Calibri" pitchFamily="34" charset="0"/>
              </a:rPr>
              <a:t>10 ponies &amp; horses</a:t>
            </a:r>
          </a:p>
          <a:p>
            <a:pPr lvl="1"/>
            <a:r>
              <a:rPr lang="en-US" sz="1800" dirty="0">
                <a:latin typeface="Calibri" pitchFamily="34" charset="0"/>
                <a:cs typeface="Calibri" pitchFamily="34" charset="0"/>
              </a:rPr>
              <a:t>(120 Measurements per date)</a:t>
            </a:r>
          </a:p>
          <a:p>
            <a:r>
              <a:rPr lang="en-US" dirty="0">
                <a:latin typeface="Calibri" pitchFamily="34" charset="0"/>
                <a:cs typeface="Calibri" pitchFamily="34" charset="0"/>
              </a:rPr>
              <a:t>Fastest growth in the summer months.</a:t>
            </a:r>
          </a:p>
          <a:p>
            <a:r>
              <a:rPr lang="en-US" dirty="0">
                <a:latin typeface="Calibri" pitchFamily="34" charset="0"/>
                <a:cs typeface="Calibri" pitchFamily="34" charset="0"/>
              </a:rPr>
              <a:t>Slower in the winter months.</a:t>
            </a:r>
          </a:p>
          <a:p>
            <a:r>
              <a:rPr lang="en-US" dirty="0">
                <a:latin typeface="Calibri" pitchFamily="34" charset="0"/>
                <a:cs typeface="Calibri" pitchFamily="34" charset="0"/>
              </a:rPr>
              <a:t>The rate of growth differed between the dorsal and heel regions, with the heels growing at a slightly slower rate.</a:t>
            </a:r>
          </a:p>
          <a:p>
            <a:r>
              <a:rPr lang="en-US" dirty="0">
                <a:latin typeface="Calibri" pitchFamily="34" charset="0"/>
                <a:cs typeface="Calibri" pitchFamily="34" charset="0"/>
              </a:rPr>
              <a:t>This type of differential growth was considered to be normal and would add structural strength to the hoof capsule.</a:t>
            </a:r>
          </a:p>
          <a:p>
            <a:r>
              <a:rPr lang="en-US" dirty="0">
                <a:latin typeface="Calibri" pitchFamily="34" charset="0"/>
                <a:cs typeface="Calibri" pitchFamily="34" charset="0"/>
              </a:rPr>
              <a:t>Differential horn growth is common throughout nature.</a:t>
            </a:r>
          </a:p>
          <a:p>
            <a:r>
              <a:rPr lang="en-US" dirty="0">
                <a:latin typeface="Calibri" pitchFamily="34" charset="0"/>
                <a:cs typeface="Calibri" pitchFamily="34" charset="0"/>
              </a:rPr>
              <a:t>Human finger nails exhibit differential growth  between each side and the middle of the nail, again adding structural strength by inducing curvature to the nail.</a:t>
            </a:r>
            <a:endParaRPr lang="en-GB" dirty="0">
              <a:latin typeface="Calibri" pitchFamily="34" charset="0"/>
              <a:cs typeface="Calibri" pitchFamily="34" charset="0"/>
            </a:endParaRPr>
          </a:p>
        </p:txBody>
      </p:sp>
      <p:sp>
        <p:nvSpPr>
          <p:cNvPr id="4" name="Footer Placeholder 3"/>
          <p:cNvSpPr>
            <a:spLocks noGrp="1"/>
          </p:cNvSpPr>
          <p:nvPr>
            <p:ph type="ftr" sz="quarter" idx="11"/>
          </p:nvPr>
        </p:nvSpPr>
        <p:spPr/>
        <p:txBody>
          <a:bodyPr/>
          <a:lstStyle/>
          <a:p>
            <a:endParaRPr lang="en-GB" dirty="0"/>
          </a:p>
          <a:p>
            <a:endParaRPr lang="en-GB" dirty="0"/>
          </a:p>
        </p:txBody>
      </p:sp>
      <p:grpSp>
        <p:nvGrpSpPr>
          <p:cNvPr id="9" name="Group 8"/>
          <p:cNvGrpSpPr/>
          <p:nvPr/>
        </p:nvGrpSpPr>
        <p:grpSpPr>
          <a:xfrm>
            <a:off x="4285562" y="1597445"/>
            <a:ext cx="2930486" cy="2726595"/>
            <a:chOff x="5662670" y="1277956"/>
            <a:chExt cx="2930486" cy="2726595"/>
          </a:xfrm>
        </p:grpSpPr>
        <p:pic>
          <p:nvPicPr>
            <p:cNvPr id="7" name="Picture 2" descr="W005"/>
            <p:cNvPicPr>
              <a:picLocks noChangeAspect="1" noChangeArrowheads="1"/>
            </p:cNvPicPr>
            <p:nvPr/>
          </p:nvPicPr>
          <p:blipFill>
            <a:blip r:embed="rId2" cstate="print"/>
            <a:stretch>
              <a:fillRect/>
            </a:stretch>
          </p:blipFill>
          <p:spPr bwMode="auto">
            <a:xfrm>
              <a:off x="5688375" y="1277956"/>
              <a:ext cx="2904781" cy="2178586"/>
            </a:xfrm>
            <a:prstGeom prst="rect">
              <a:avLst/>
            </a:prstGeom>
            <a:noFill/>
            <a:ln w="50800">
              <a:solidFill>
                <a:schemeClr val="bg1"/>
              </a:solidFill>
            </a:ln>
            <a:effectLst>
              <a:outerShdw blurRad="50800" dist="101600" dir="2700000" algn="tl" rotWithShape="0">
                <a:prstClr val="black">
                  <a:alpha val="40000"/>
                </a:prstClr>
              </a:outerShdw>
            </a:effectLst>
          </p:spPr>
        </p:pic>
        <p:sp>
          <p:nvSpPr>
            <p:cNvPr id="8" name="TextBox 7"/>
            <p:cNvSpPr txBox="1"/>
            <p:nvPr/>
          </p:nvSpPr>
          <p:spPr>
            <a:xfrm>
              <a:off x="5662670" y="3481331"/>
              <a:ext cx="2908453" cy="523220"/>
            </a:xfrm>
            <a:prstGeom prst="rect">
              <a:avLst/>
            </a:prstGeom>
            <a:noFill/>
          </p:spPr>
          <p:txBody>
            <a:bodyPr wrap="square" rtlCol="0">
              <a:spAutoFit/>
            </a:bodyPr>
            <a:lstStyle/>
            <a:p>
              <a:pPr algn="ctr"/>
              <a:r>
                <a:rPr lang="en-US" dirty="0">
                  <a:solidFill>
                    <a:schemeClr val="tx1"/>
                  </a:solidFill>
                </a:rPr>
                <a:t>Clockwise &amp; anti-clockwise differential horn growth</a:t>
              </a:r>
              <a:endParaRPr lang="en-GB" dirty="0">
                <a:solidFill>
                  <a:schemeClr val="tx1"/>
                </a:solidFill>
              </a:endParaRPr>
            </a:p>
          </p:txBody>
        </p:sp>
      </p:grpSp>
      <p:pic>
        <p:nvPicPr>
          <p:cNvPr id="10" name="Picture 4" descr="Graph3"/>
          <p:cNvPicPr>
            <a:picLocks noChangeAspect="1" noChangeArrowheads="1"/>
          </p:cNvPicPr>
          <p:nvPr/>
        </p:nvPicPr>
        <p:blipFill>
          <a:blip r:embed="rId3" cstate="print"/>
          <a:srcRect/>
          <a:stretch>
            <a:fillRect/>
          </a:stretch>
        </p:blipFill>
        <p:spPr bwMode="auto">
          <a:xfrm>
            <a:off x="4076240" y="1597447"/>
            <a:ext cx="5497417" cy="3305980"/>
          </a:xfrm>
          <a:prstGeom prst="rect">
            <a:avLst/>
          </a:prstGeom>
          <a:noFill/>
        </p:spPr>
      </p:pic>
      <p:pic>
        <p:nvPicPr>
          <p:cNvPr id="6" name="Picture 5" descr="2007 0022 finger nail.JPG"/>
          <p:cNvPicPr>
            <a:picLocks noChangeAspect="1"/>
          </p:cNvPicPr>
          <p:nvPr/>
        </p:nvPicPr>
        <p:blipFill>
          <a:blip r:embed="rId4" cstate="print"/>
          <a:srcRect l="43614" t="37123" r="24940" b="24202"/>
          <a:stretch>
            <a:fillRect/>
          </a:stretch>
        </p:blipFill>
        <p:spPr>
          <a:xfrm>
            <a:off x="6114361" y="3646583"/>
            <a:ext cx="2875401" cy="2357610"/>
          </a:xfrm>
          <a:prstGeom prst="rect">
            <a:avLst/>
          </a:prstGeom>
          <a:ln w="50800">
            <a:solidFill>
              <a:schemeClr val="bg1"/>
            </a:solidFill>
          </a:ln>
          <a:effectLst>
            <a:outerShdw blurRad="50800" dist="101600" dir="2700000" algn="tl" rotWithShape="0">
              <a:prstClr val="black">
                <a:alpha val="40000"/>
              </a:prstClr>
            </a:outerShdw>
          </a:effectLst>
        </p:spPr>
      </p:pic>
      <p:sp>
        <p:nvSpPr>
          <p:cNvPr id="11" name="TextBox 10"/>
          <p:cNvSpPr txBox="1"/>
          <p:nvPr/>
        </p:nvSpPr>
        <p:spPr>
          <a:xfrm>
            <a:off x="6114361" y="6257581"/>
            <a:ext cx="1587294" cy="307777"/>
          </a:xfrm>
          <a:prstGeom prst="rect">
            <a:avLst/>
          </a:prstGeom>
          <a:noFill/>
        </p:spPr>
        <p:txBody>
          <a:bodyPr wrap="none" rtlCol="0">
            <a:spAutoFit/>
          </a:bodyPr>
          <a:lstStyle/>
          <a:p>
            <a:r>
              <a:rPr lang="en-GB" dirty="0">
                <a:solidFill>
                  <a:schemeClr val="tx1"/>
                </a:solidFill>
              </a:rPr>
              <a:t>Human finger nail</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BFE3E7-2366-86A6-282D-C0AE01F82A30}"/>
              </a:ext>
            </a:extLst>
          </p:cNvPr>
          <p:cNvSpPr>
            <a:spLocks noGrp="1"/>
          </p:cNvSpPr>
          <p:nvPr>
            <p:ph type="title"/>
          </p:nvPr>
        </p:nvSpPr>
        <p:spPr/>
        <p:txBody>
          <a:bodyPr/>
          <a:lstStyle/>
          <a:p>
            <a:pPr algn="ctr"/>
            <a:r>
              <a:rPr lang="en-GB" b="1" dirty="0"/>
              <a:t>Laminitic hoof growth</a:t>
            </a:r>
          </a:p>
        </p:txBody>
      </p:sp>
      <p:sp>
        <p:nvSpPr>
          <p:cNvPr id="4" name="Footer Placeholder 3">
            <a:extLst>
              <a:ext uri="{FF2B5EF4-FFF2-40B4-BE49-F238E27FC236}">
                <a16:creationId xmlns:a16="http://schemas.microsoft.com/office/drawing/2014/main" xmlns="" id="{E473C919-F7B5-59D9-9116-F519E508BEE2}"/>
              </a:ext>
            </a:extLst>
          </p:cNvPr>
          <p:cNvSpPr>
            <a:spLocks noGrp="1"/>
          </p:cNvSpPr>
          <p:nvPr>
            <p:ph type="ftr" sz="quarter" idx="11"/>
          </p:nvPr>
        </p:nvSpPr>
        <p:spPr/>
        <p:txBody>
          <a:bodyPr/>
          <a:lstStyle/>
          <a:p>
            <a:endParaRPr lang="en-GB"/>
          </a:p>
          <a:p>
            <a:endParaRPr lang="en-GB"/>
          </a:p>
        </p:txBody>
      </p:sp>
      <p:pic>
        <p:nvPicPr>
          <p:cNvPr id="5" name="Picture 4" descr="Graph4">
            <a:extLst>
              <a:ext uri="{FF2B5EF4-FFF2-40B4-BE49-F238E27FC236}">
                <a16:creationId xmlns:a16="http://schemas.microsoft.com/office/drawing/2014/main" xmlns="" id="{273E6D65-EE0B-A5C2-2EF3-474A97EFD84B}"/>
              </a:ext>
            </a:extLst>
          </p:cNvPr>
          <p:cNvPicPr>
            <a:picLocks noChangeAspect="1" noChangeArrowheads="1"/>
          </p:cNvPicPr>
          <p:nvPr/>
        </p:nvPicPr>
        <p:blipFill>
          <a:blip r:embed="rId2" cstate="print"/>
          <a:srcRect/>
          <a:stretch>
            <a:fillRect/>
          </a:stretch>
        </p:blipFill>
        <p:spPr bwMode="auto">
          <a:xfrm>
            <a:off x="-60556" y="956789"/>
            <a:ext cx="9628550" cy="5720923"/>
          </a:xfrm>
          <a:prstGeom prst="rect">
            <a:avLst/>
          </a:prstGeom>
          <a:noFill/>
        </p:spPr>
      </p:pic>
    </p:spTree>
    <p:extLst>
      <p:ext uri="{BB962C8B-B14F-4D97-AF65-F5344CB8AC3E}">
        <p14:creationId xmlns:p14="http://schemas.microsoft.com/office/powerpoint/2010/main" xmlns="" val="29583433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7793"/>
            <a:ext cx="9144000" cy="958467"/>
          </a:xfrm>
        </p:spPr>
        <p:txBody>
          <a:bodyPr>
            <a:normAutofit/>
          </a:bodyPr>
          <a:lstStyle/>
          <a:p>
            <a:pPr algn="ctr"/>
            <a:r>
              <a:rPr lang="en-GB" b="1" dirty="0"/>
              <a:t>Laminitic hoof growth</a:t>
            </a:r>
          </a:p>
        </p:txBody>
      </p:sp>
      <p:sp>
        <p:nvSpPr>
          <p:cNvPr id="6" name="Content Placeholder 5"/>
          <p:cNvSpPr>
            <a:spLocks noGrp="1"/>
          </p:cNvSpPr>
          <p:nvPr>
            <p:ph idx="1"/>
          </p:nvPr>
        </p:nvSpPr>
        <p:spPr>
          <a:xfrm>
            <a:off x="165253" y="1913446"/>
            <a:ext cx="4032174" cy="4389120"/>
          </a:xfrm>
        </p:spPr>
        <p:txBody>
          <a:bodyPr>
            <a:normAutofit/>
          </a:bodyPr>
          <a:lstStyle/>
          <a:p>
            <a:r>
              <a:rPr lang="en-US" sz="2400" dirty="0">
                <a:solidFill>
                  <a:schemeClr val="tx1">
                    <a:lumMod val="95000"/>
                    <a:lumOff val="5000"/>
                  </a:schemeClr>
                </a:solidFill>
                <a:latin typeface="+mj-lt"/>
              </a:rPr>
              <a:t>3 ponies</a:t>
            </a:r>
          </a:p>
          <a:p>
            <a:pPr lvl="1"/>
            <a:r>
              <a:rPr lang="en-US" sz="1400" dirty="0">
                <a:solidFill>
                  <a:schemeClr val="tx1">
                    <a:lumMod val="95000"/>
                    <a:lumOff val="5000"/>
                  </a:schemeClr>
                </a:solidFill>
                <a:latin typeface="+mj-lt"/>
              </a:rPr>
              <a:t>(36 measurements per date)</a:t>
            </a:r>
          </a:p>
          <a:p>
            <a:r>
              <a:rPr lang="en-US" sz="2400" dirty="0">
                <a:solidFill>
                  <a:schemeClr val="tx1">
                    <a:lumMod val="95000"/>
                    <a:lumOff val="5000"/>
                  </a:schemeClr>
                </a:solidFill>
                <a:latin typeface="+mj-lt"/>
              </a:rPr>
              <a:t>Seasonal growth </a:t>
            </a:r>
          </a:p>
          <a:p>
            <a:pPr lvl="1"/>
            <a:r>
              <a:rPr lang="en-US" sz="2200" dirty="0">
                <a:solidFill>
                  <a:schemeClr val="tx1">
                    <a:lumMod val="95000"/>
                    <a:lumOff val="5000"/>
                  </a:schemeClr>
                </a:solidFill>
                <a:latin typeface="+mj-lt"/>
              </a:rPr>
              <a:t>Summer fastest growth </a:t>
            </a:r>
          </a:p>
          <a:p>
            <a:pPr lvl="1"/>
            <a:r>
              <a:rPr lang="en-US" sz="2200" dirty="0">
                <a:solidFill>
                  <a:schemeClr val="tx1">
                    <a:lumMod val="95000"/>
                    <a:lumOff val="5000"/>
                  </a:schemeClr>
                </a:solidFill>
                <a:latin typeface="+mj-lt"/>
              </a:rPr>
              <a:t>Winter closer to normal</a:t>
            </a:r>
          </a:p>
          <a:p>
            <a:r>
              <a:rPr lang="en-US" sz="2400" dirty="0">
                <a:solidFill>
                  <a:schemeClr val="tx1">
                    <a:lumMod val="95000"/>
                    <a:lumOff val="5000"/>
                  </a:schemeClr>
                </a:solidFill>
              </a:rPr>
              <a:t>During the summer overall growth was quicker than the normal group</a:t>
            </a:r>
            <a:endParaRPr lang="en-US" sz="2400" dirty="0">
              <a:solidFill>
                <a:schemeClr val="tx1">
                  <a:lumMod val="95000"/>
                  <a:lumOff val="5000"/>
                </a:schemeClr>
              </a:solidFill>
              <a:latin typeface="+mj-lt"/>
            </a:endParaRPr>
          </a:p>
          <a:p>
            <a:r>
              <a:rPr lang="en-GB" sz="2400" dirty="0"/>
              <a:t>Heel/Quarter grown was greater than the normal dorsal hoof</a:t>
            </a:r>
            <a:endParaRPr lang="en-GB" sz="2400" dirty="0">
              <a:latin typeface="+mj-lt"/>
            </a:endParaRPr>
          </a:p>
        </p:txBody>
      </p:sp>
      <p:sp>
        <p:nvSpPr>
          <p:cNvPr id="4" name="Footer Placeholder 3"/>
          <p:cNvSpPr>
            <a:spLocks noGrp="1"/>
          </p:cNvSpPr>
          <p:nvPr>
            <p:ph type="ftr" sz="quarter" idx="11"/>
          </p:nvPr>
        </p:nvSpPr>
        <p:spPr/>
        <p:txBody>
          <a:bodyPr/>
          <a:lstStyle/>
          <a:p>
            <a:endParaRPr lang="en-GB" dirty="0"/>
          </a:p>
          <a:p>
            <a:endParaRPr lang="en-GB" dirty="0"/>
          </a:p>
        </p:txBody>
      </p:sp>
      <p:pic>
        <p:nvPicPr>
          <p:cNvPr id="7" name="Picture 4" descr="Graph4"/>
          <p:cNvPicPr>
            <a:picLocks noChangeAspect="1" noChangeArrowheads="1"/>
          </p:cNvPicPr>
          <p:nvPr/>
        </p:nvPicPr>
        <p:blipFill>
          <a:blip r:embed="rId2" cstate="print"/>
          <a:srcRect/>
          <a:stretch>
            <a:fillRect/>
          </a:stretch>
        </p:blipFill>
        <p:spPr bwMode="auto">
          <a:xfrm>
            <a:off x="4021157" y="1430490"/>
            <a:ext cx="4749580" cy="2822022"/>
          </a:xfrm>
          <a:prstGeom prst="rect">
            <a:avLst/>
          </a:prstGeom>
          <a:noFill/>
        </p:spPr>
      </p:pic>
      <p:pic>
        <p:nvPicPr>
          <p:cNvPr id="8" name="Picture 7" descr="AE027 Chronic laminitic foot.jpg"/>
          <p:cNvPicPr>
            <a:picLocks noChangeAspect="1"/>
          </p:cNvPicPr>
          <p:nvPr/>
        </p:nvPicPr>
        <p:blipFill>
          <a:blip r:embed="rId3" cstate="print"/>
          <a:stretch>
            <a:fillRect/>
          </a:stretch>
        </p:blipFill>
        <p:spPr>
          <a:xfrm>
            <a:off x="4155784" y="4108349"/>
            <a:ext cx="3633142" cy="2409862"/>
          </a:xfrm>
          <a:prstGeom prst="rect">
            <a:avLst/>
          </a:prstGeom>
          <a:ln w="50800">
            <a:solidFill>
              <a:schemeClr val="bg1"/>
            </a:solidFill>
          </a:ln>
          <a:effectLst>
            <a:outerShdw blurRad="50800" dist="1016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83894"/>
            <a:ext cx="9144000" cy="1263194"/>
          </a:xfrm>
        </p:spPr>
        <p:txBody>
          <a:bodyPr>
            <a:normAutofit/>
          </a:bodyPr>
          <a:lstStyle/>
          <a:p>
            <a:pPr algn="ctr"/>
            <a:r>
              <a:rPr lang="en-GB" b="1" dirty="0"/>
              <a:t>Normal &amp; laminitic hoof growth</a:t>
            </a:r>
          </a:p>
        </p:txBody>
      </p:sp>
      <p:sp>
        <p:nvSpPr>
          <p:cNvPr id="4" name="Footer Placeholder 3"/>
          <p:cNvSpPr>
            <a:spLocks noGrp="1"/>
          </p:cNvSpPr>
          <p:nvPr>
            <p:ph type="ftr" sz="quarter" idx="11"/>
          </p:nvPr>
        </p:nvSpPr>
        <p:spPr/>
        <p:txBody>
          <a:bodyPr/>
          <a:lstStyle/>
          <a:p>
            <a:endParaRPr lang="en-GB" dirty="0"/>
          </a:p>
          <a:p>
            <a:pPr algn="ctr"/>
            <a:r>
              <a:rPr lang="en-US" dirty="0">
                <a:solidFill>
                  <a:schemeClr val="tx1"/>
                </a:solidFill>
              </a:rPr>
              <a:t>Total number of measurements 1560 </a:t>
            </a:r>
            <a:endParaRPr lang="en-GB" dirty="0">
              <a:solidFill>
                <a:schemeClr val="tx1"/>
              </a:solidFill>
            </a:endParaRPr>
          </a:p>
        </p:txBody>
      </p:sp>
      <p:graphicFrame>
        <p:nvGraphicFramePr>
          <p:cNvPr id="16" name="Content Placeholder 15"/>
          <p:cNvGraphicFramePr>
            <a:graphicFrameLocks noGrp="1"/>
          </p:cNvGraphicFramePr>
          <p:nvPr>
            <p:ph idx="1"/>
          </p:nvPr>
        </p:nvGraphicFramePr>
        <p:xfrm>
          <a:off x="991518" y="1935163"/>
          <a:ext cx="7138930" cy="438943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944090"/>
          </a:xfrm>
        </p:spPr>
        <p:txBody>
          <a:bodyPr>
            <a:normAutofit/>
          </a:bodyPr>
          <a:lstStyle/>
          <a:p>
            <a:pPr algn="ctr"/>
            <a:r>
              <a:rPr lang="en-GB" b="1" dirty="0"/>
              <a:t>1996 Using the data</a:t>
            </a:r>
          </a:p>
        </p:txBody>
      </p:sp>
      <p:pic>
        <p:nvPicPr>
          <p:cNvPr id="5" name="Content Placeholder 4" descr="I112 Strawberry Barnicoat first grooved.jpg"/>
          <p:cNvPicPr>
            <a:picLocks noGrp="1" noChangeAspect="1"/>
          </p:cNvPicPr>
          <p:nvPr>
            <p:ph idx="1"/>
          </p:nvPr>
        </p:nvPicPr>
        <p:blipFill>
          <a:blip r:embed="rId2" cstate="print"/>
          <a:stretch>
            <a:fillRect/>
          </a:stretch>
        </p:blipFill>
        <p:spPr>
          <a:xfrm>
            <a:off x="4485859" y="2051734"/>
            <a:ext cx="4437804" cy="2938907"/>
          </a:xfrm>
          <a:ln w="50800">
            <a:solidFill>
              <a:schemeClr val="bg1"/>
            </a:solidFill>
          </a:ln>
          <a:effectLst>
            <a:outerShdw blurRad="50800" dist="101600" dir="2700000" algn="tl" rotWithShape="0">
              <a:prstClr val="black">
                <a:alpha val="40000"/>
              </a:prstClr>
            </a:outerShdw>
          </a:effectLst>
        </p:spPr>
      </p:pic>
      <p:sp>
        <p:nvSpPr>
          <p:cNvPr id="4" name="Footer Placeholder 3"/>
          <p:cNvSpPr>
            <a:spLocks noGrp="1"/>
          </p:cNvSpPr>
          <p:nvPr>
            <p:ph type="ftr" sz="quarter" idx="11"/>
          </p:nvPr>
        </p:nvSpPr>
        <p:spPr/>
        <p:txBody>
          <a:bodyPr/>
          <a:lstStyle/>
          <a:p>
            <a:endParaRPr lang="en-GB" dirty="0"/>
          </a:p>
          <a:p>
            <a:endParaRPr lang="en-GB" dirty="0"/>
          </a:p>
        </p:txBody>
      </p:sp>
      <p:sp>
        <p:nvSpPr>
          <p:cNvPr id="6" name="Content Placeholder 2"/>
          <p:cNvSpPr txBox="1">
            <a:spLocks/>
          </p:cNvSpPr>
          <p:nvPr/>
        </p:nvSpPr>
        <p:spPr>
          <a:xfrm>
            <a:off x="418641" y="1676400"/>
            <a:ext cx="3899971" cy="4572000"/>
          </a:xfrm>
          <a:prstGeom prst="rect">
            <a:avLst/>
          </a:prstGeom>
        </p:spPr>
        <p:txBody>
          <a:bodyPr vert="horz">
            <a:normAutofit fontScale="92500" lnSpcReduction="10000"/>
          </a:bodyPr>
          <a:lstStyle/>
          <a:p>
            <a:pPr marL="274320" indent="-274320" fontAlgn="auto">
              <a:spcBef>
                <a:spcPct val="20000"/>
              </a:spcBef>
              <a:spcAft>
                <a:spcPts val="0"/>
              </a:spcAft>
              <a:buClr>
                <a:schemeClr val="accent3"/>
              </a:buClr>
              <a:buSzPct val="95000"/>
              <a:buFont typeface="Wingdings 2"/>
              <a:buChar char=""/>
            </a:pPr>
            <a:r>
              <a:rPr lang="en-GB" sz="2000" dirty="0">
                <a:solidFill>
                  <a:schemeClr val="tx1"/>
                </a:solidFill>
                <a:latin typeface="+mj-lt"/>
              </a:rPr>
              <a:t>With each new case, the hoof growth data was always at the back of my mind and made me question what effect it was having</a:t>
            </a:r>
          </a:p>
          <a:p>
            <a:pPr marL="274320" indent="-274320" fontAlgn="auto">
              <a:spcBef>
                <a:spcPct val="20000"/>
              </a:spcBef>
              <a:spcAft>
                <a:spcPts val="0"/>
              </a:spcAft>
              <a:buClr>
                <a:schemeClr val="accent3"/>
              </a:buClr>
              <a:buSzPct val="95000"/>
              <a:buFont typeface="Wingdings 2"/>
              <a:buChar char=""/>
            </a:pPr>
            <a:r>
              <a:rPr lang="en-GB" sz="2000" dirty="0">
                <a:solidFill>
                  <a:schemeClr val="tx1"/>
                </a:solidFill>
                <a:latin typeface="+mj-lt"/>
              </a:rPr>
              <a:t>I reasoned that if I cut a vertical groove between the heels and dorsal area, each area could grow at it’s own rate</a:t>
            </a:r>
          </a:p>
          <a:p>
            <a:pPr marL="274320" indent="-274320" fontAlgn="auto">
              <a:spcBef>
                <a:spcPct val="20000"/>
              </a:spcBef>
              <a:spcAft>
                <a:spcPts val="0"/>
              </a:spcAft>
              <a:buClr>
                <a:schemeClr val="accent3"/>
              </a:buClr>
              <a:buSzPct val="95000"/>
              <a:buFont typeface="Wingdings 2"/>
              <a:buChar char=""/>
            </a:pPr>
            <a:r>
              <a:rPr lang="en-GB" sz="2000" dirty="0">
                <a:solidFill>
                  <a:schemeClr val="tx1"/>
                </a:solidFill>
                <a:latin typeface="+mj-lt"/>
              </a:rPr>
              <a:t>As this pony was facing euthanasia and with the owners permission I decided to try the grooving method</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lang="en-GB" sz="2000" dirty="0">
                <a:solidFill>
                  <a:schemeClr val="tx1"/>
                </a:solidFill>
                <a:latin typeface="+mj-lt"/>
              </a:rPr>
              <a:t>Unfortunately, the owner had the pony put-down a week later</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GB" sz="2000" b="0" i="0" u="none" strike="noStrike" kern="1200" cap="none" spc="0" normalizeH="0" noProof="0" dirty="0">
                <a:ln>
                  <a:noFill/>
                </a:ln>
                <a:solidFill>
                  <a:schemeClr val="tx1"/>
                </a:solidFill>
                <a:effectLst/>
                <a:uLnTx/>
                <a:uFillTx/>
                <a:latin typeface="+mj-lt"/>
                <a:ea typeface="+mn-ea"/>
                <a:cs typeface="+mn-cs"/>
              </a:rPr>
              <a:t>This was a set back and put me off trying this again</a:t>
            </a:r>
            <a:endParaRPr kumimoji="0" lang="en-GB" sz="2400" b="0" i="0" u="none" strike="noStrike" kern="1200" cap="none" spc="0" normalizeH="0" baseline="0" noProof="0" dirty="0">
              <a:ln>
                <a:noFill/>
              </a:ln>
              <a:solidFill>
                <a:schemeClr val="tx1"/>
              </a:solidFill>
              <a:effectLst/>
              <a:uLnTx/>
              <a:uFillTx/>
              <a:latin typeface="+mj-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GB" sz="2600" b="0" i="0" u="none" strike="noStrike" kern="1200" cap="none" spc="0" normalizeH="0" baseline="0" noProof="0" dirty="0">
              <a:ln>
                <a:noFill/>
              </a:ln>
              <a:solidFill>
                <a:schemeClr val="tx1"/>
              </a:solidFill>
              <a:effectLst/>
              <a:uLnTx/>
              <a:uFillTx/>
              <a:latin typeface="+mj-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Effect transition="in" filter="fade">
                                      <p:cBhvr>
                                        <p:cTn id="25" dur="2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964" y="616944"/>
            <a:ext cx="8229600" cy="1020823"/>
          </a:xfrm>
        </p:spPr>
        <p:txBody>
          <a:bodyPr/>
          <a:lstStyle/>
          <a:p>
            <a:pPr algn="ctr"/>
            <a:r>
              <a:rPr lang="en-GB" b="1" dirty="0"/>
              <a:t>1998</a:t>
            </a:r>
            <a:r>
              <a:rPr lang="en-GB" dirty="0"/>
              <a:t> </a:t>
            </a:r>
          </a:p>
        </p:txBody>
      </p:sp>
      <p:sp>
        <p:nvSpPr>
          <p:cNvPr id="3" name="Content Placeholder 2"/>
          <p:cNvSpPr>
            <a:spLocks noGrp="1"/>
          </p:cNvSpPr>
          <p:nvPr>
            <p:ph idx="1"/>
          </p:nvPr>
        </p:nvSpPr>
        <p:spPr/>
        <p:txBody>
          <a:bodyPr>
            <a:normAutofit lnSpcReduction="10000"/>
          </a:bodyPr>
          <a:lstStyle/>
          <a:p>
            <a:r>
              <a:rPr lang="en-GB" dirty="0">
                <a:latin typeface="+mj-lt"/>
              </a:rPr>
              <a:t>But the idea just would not go away….</a:t>
            </a:r>
          </a:p>
          <a:p>
            <a:r>
              <a:rPr lang="en-GB" dirty="0"/>
              <a:t>This time I had 2 chronic</a:t>
            </a:r>
            <a:r>
              <a:rPr lang="en-GB" dirty="0">
                <a:latin typeface="+mj-lt"/>
              </a:rPr>
              <a:t> laminitic ponies facing euthanasia and 1 long standing chronic pony</a:t>
            </a:r>
          </a:p>
          <a:p>
            <a:r>
              <a:rPr lang="en-GB" dirty="0"/>
              <a:t>With 3 ponies involved I hoped to get some results back</a:t>
            </a:r>
          </a:p>
          <a:p>
            <a:r>
              <a:rPr lang="en-GB" dirty="0"/>
              <a:t>I grooved all three ponies and asked the owners to let me know how the ponies responded but none reported back</a:t>
            </a:r>
            <a:endParaRPr lang="en-GB" dirty="0">
              <a:latin typeface="+mj-lt"/>
            </a:endParaRPr>
          </a:p>
          <a:p>
            <a:r>
              <a:rPr lang="en-GB" dirty="0"/>
              <a:t>On my next visit</a:t>
            </a:r>
            <a:r>
              <a:rPr lang="en-GB" dirty="0">
                <a:latin typeface="+mj-lt"/>
              </a:rPr>
              <a:t> six weeks later…, 2 of the ponies had showed a marked improvement after 2 weeks, but the 1 </a:t>
            </a:r>
            <a:r>
              <a:rPr lang="en-GB" dirty="0"/>
              <a:t>long standing chronic showed no improvement</a:t>
            </a:r>
            <a:endParaRPr lang="en-GB" dirty="0">
              <a:latin typeface="+mj-lt"/>
            </a:endParaRPr>
          </a:p>
          <a:p>
            <a:r>
              <a:rPr lang="en-GB" dirty="0"/>
              <a:t>Over the following weekend….</a:t>
            </a:r>
            <a:endParaRPr lang="en-GB" dirty="0">
              <a:latin typeface="+mj-lt"/>
            </a:endParaRPr>
          </a:p>
          <a:p>
            <a:endParaRPr lang="en-GB" dirty="0">
              <a:latin typeface="+mj-lt"/>
            </a:endParaRPr>
          </a:p>
        </p:txBody>
      </p:sp>
      <p:sp>
        <p:nvSpPr>
          <p:cNvPr id="4" name="Footer Placeholder 3"/>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1143000"/>
          </a:xfrm>
        </p:spPr>
        <p:txBody>
          <a:bodyPr/>
          <a:lstStyle/>
          <a:p>
            <a:pPr algn="ctr"/>
            <a:r>
              <a:rPr lang="en-GB" b="1" dirty="0"/>
              <a:t>Thinking the unthinkable!</a:t>
            </a:r>
          </a:p>
        </p:txBody>
      </p:sp>
      <p:sp>
        <p:nvSpPr>
          <p:cNvPr id="3" name="Content Placeholder 2"/>
          <p:cNvSpPr>
            <a:spLocks noGrp="1"/>
          </p:cNvSpPr>
          <p:nvPr>
            <p:ph idx="1"/>
          </p:nvPr>
        </p:nvSpPr>
        <p:spPr/>
        <p:txBody>
          <a:bodyPr/>
          <a:lstStyle/>
          <a:p>
            <a:r>
              <a:rPr lang="en-GB" dirty="0"/>
              <a:t>Laminitis was not what I had been told</a:t>
            </a:r>
            <a:endParaRPr lang="en-GB" dirty="0">
              <a:cs typeface="Calibri" pitchFamily="34" charset="0"/>
            </a:endParaRPr>
          </a:p>
          <a:p>
            <a:r>
              <a:rPr lang="en-GB" dirty="0">
                <a:latin typeface="Calibri" pitchFamily="34" charset="0"/>
                <a:cs typeface="Calibri" pitchFamily="34" charset="0"/>
              </a:rPr>
              <a:t>The two ponies that had a positive response showed a relationship between faster hoof growth at the quarters and pain</a:t>
            </a:r>
          </a:p>
          <a:p>
            <a:r>
              <a:rPr lang="en-GB" dirty="0">
                <a:latin typeface="Calibri" pitchFamily="34" charset="0"/>
                <a:cs typeface="Calibri" pitchFamily="34" charset="0"/>
              </a:rPr>
              <a:t>Confirming a relationship between hoof distortion and pain, allowed me to re-evaluate everything.</a:t>
            </a:r>
          </a:p>
        </p:txBody>
      </p:sp>
      <p:sp>
        <p:nvSpPr>
          <p:cNvPr id="4" name="Footer Placeholder 3"/>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b="1" dirty="0"/>
              <a:t>Formation of the dorsal wall lifting theory 1</a:t>
            </a:r>
            <a:r>
              <a:rPr lang="en-US" sz="3600" b="1" baseline="30000" dirty="0"/>
              <a:t>st</a:t>
            </a:r>
            <a:r>
              <a:rPr lang="en-US" sz="3600" b="1" dirty="0"/>
              <a:t> March 1998</a:t>
            </a:r>
            <a:endParaRPr lang="en-GB" sz="3600" b="1" dirty="0"/>
          </a:p>
        </p:txBody>
      </p:sp>
      <p:sp>
        <p:nvSpPr>
          <p:cNvPr id="3" name="Content Placeholder 2"/>
          <p:cNvSpPr>
            <a:spLocks noGrp="1"/>
          </p:cNvSpPr>
          <p:nvPr>
            <p:ph idx="1"/>
          </p:nvPr>
        </p:nvSpPr>
        <p:spPr>
          <a:xfrm>
            <a:off x="457200" y="2005070"/>
            <a:ext cx="8229600" cy="4704202"/>
          </a:xfrm>
        </p:spPr>
        <p:txBody>
          <a:bodyPr>
            <a:normAutofit fontScale="85000" lnSpcReduction="10000"/>
          </a:bodyPr>
          <a:lstStyle/>
          <a:p>
            <a:r>
              <a:rPr lang="en-US" dirty="0">
                <a:latin typeface="+mj-lt"/>
              </a:rPr>
              <a:t>An acute episode of laminitis could be the result of the </a:t>
            </a:r>
            <a:r>
              <a:rPr lang="en-US" dirty="0"/>
              <a:t>quarters</a:t>
            </a:r>
            <a:r>
              <a:rPr lang="en-US" dirty="0">
                <a:latin typeface="+mj-lt"/>
              </a:rPr>
              <a:t> starting to grow faster causing distortion at the dorsal wall</a:t>
            </a:r>
          </a:p>
          <a:p>
            <a:r>
              <a:rPr lang="en-US" dirty="0">
                <a:latin typeface="+mj-lt"/>
              </a:rPr>
              <a:t>The distortion process would start at the distal border of the dorsal wall and progress upwards</a:t>
            </a:r>
          </a:p>
          <a:p>
            <a:r>
              <a:rPr lang="en-US" dirty="0">
                <a:latin typeface="+mj-lt"/>
              </a:rPr>
              <a:t>The dorsal wall is effectively being peeled away from the distal phalanx, peeling is the most efficient method to separate two bonded structures as it requires less force </a:t>
            </a:r>
          </a:p>
          <a:p>
            <a:r>
              <a:rPr lang="en-US" dirty="0"/>
              <a:t>At this stage</a:t>
            </a:r>
            <a:r>
              <a:rPr lang="en-US" dirty="0">
                <a:latin typeface="+mj-lt"/>
              </a:rPr>
              <a:t> laminal damage </a:t>
            </a:r>
            <a:r>
              <a:rPr lang="en-US" dirty="0"/>
              <a:t>is</a:t>
            </a:r>
            <a:r>
              <a:rPr lang="en-US" dirty="0">
                <a:latin typeface="+mj-lt"/>
              </a:rPr>
              <a:t> independent of the animals weight</a:t>
            </a:r>
          </a:p>
          <a:p>
            <a:r>
              <a:rPr lang="en-US" dirty="0">
                <a:latin typeface="+mj-lt"/>
              </a:rPr>
              <a:t>The process of the laminae being peeled apart would be very painful </a:t>
            </a:r>
          </a:p>
          <a:p>
            <a:r>
              <a:rPr lang="en-US" dirty="0">
                <a:latin typeface="+mj-lt"/>
              </a:rPr>
              <a:t>If peeling is extensive then the horses weight will become an important factor and rotation or sinking of the distal phalanx will take place.</a:t>
            </a:r>
          </a:p>
          <a:p>
            <a:endParaRPr lang="en-GB"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6400"/>
            <a:ext cx="9144000" cy="783422"/>
          </a:xfrm>
        </p:spPr>
        <p:txBody>
          <a:bodyPr>
            <a:noAutofit/>
          </a:bodyPr>
          <a:lstStyle/>
          <a:p>
            <a:pPr algn="ctr"/>
            <a:r>
              <a:rPr lang="en-GB" b="1" dirty="0"/>
              <a:t>First time acute case</a:t>
            </a:r>
          </a:p>
        </p:txBody>
      </p:sp>
      <p:sp>
        <p:nvSpPr>
          <p:cNvPr id="3" name="Content Placeholder 2"/>
          <p:cNvSpPr>
            <a:spLocks noGrp="1"/>
          </p:cNvSpPr>
          <p:nvPr>
            <p:ph idx="1"/>
          </p:nvPr>
        </p:nvSpPr>
        <p:spPr>
          <a:xfrm>
            <a:off x="457199" y="1156771"/>
            <a:ext cx="7761383" cy="5167829"/>
          </a:xfrm>
        </p:spPr>
        <p:txBody>
          <a:bodyPr>
            <a:normAutofit fontScale="92500" lnSpcReduction="10000"/>
          </a:bodyPr>
          <a:lstStyle/>
          <a:p>
            <a:r>
              <a:rPr lang="en-GB" dirty="0"/>
              <a:t>The whole dorsal wall will be lifted as one unit</a:t>
            </a:r>
          </a:p>
          <a:p>
            <a:r>
              <a:rPr lang="en-GB" dirty="0"/>
              <a:t>The shape and thickness of the hoof wall will dictate how the hoof capsule will distort and when this will occur</a:t>
            </a:r>
          </a:p>
          <a:p>
            <a:r>
              <a:rPr lang="en-GB" dirty="0"/>
              <a:t>Narrow hoof shape</a:t>
            </a:r>
          </a:p>
          <a:p>
            <a:pPr lvl="1"/>
            <a:r>
              <a:rPr lang="en-GB" dirty="0"/>
              <a:t>Distortion will be concentrated in the dorsal area</a:t>
            </a:r>
          </a:p>
          <a:p>
            <a:r>
              <a:rPr lang="en-GB" dirty="0"/>
              <a:t>Round hoof shape</a:t>
            </a:r>
          </a:p>
          <a:p>
            <a:pPr lvl="1"/>
            <a:r>
              <a:rPr lang="en-GB" dirty="0"/>
              <a:t>Distortion will be more generalised and will extend into the widest part of the hoof</a:t>
            </a:r>
          </a:p>
          <a:p>
            <a:r>
              <a:rPr lang="en-GB" dirty="0"/>
              <a:t>Asymmetric hoof shape</a:t>
            </a:r>
          </a:p>
          <a:p>
            <a:pPr lvl="1"/>
            <a:r>
              <a:rPr lang="en-GB" dirty="0"/>
              <a:t>Distortion will be dictated by which side is narrow &amp; which side is rounder and confirms the above observations, with the distal phalanx only sinking on the round side</a:t>
            </a:r>
          </a:p>
          <a:p>
            <a:r>
              <a:rPr lang="en-GB" dirty="0"/>
              <a:t>Thick hoof walls are capable of exerting greater force into the dorsal area.</a:t>
            </a:r>
          </a:p>
          <a:p>
            <a:pPr lvl="1"/>
            <a:endParaRPr lang="en-GB" dirty="0"/>
          </a:p>
          <a:p>
            <a:endParaRPr lang="en-GB" dirty="0"/>
          </a:p>
          <a:p>
            <a:pPr>
              <a:buNone/>
            </a:pPr>
            <a:endParaRPr lang="en-GB" dirty="0"/>
          </a:p>
          <a:p>
            <a:endParaRPr lang="en-GB" dirty="0"/>
          </a:p>
        </p:txBody>
      </p:sp>
      <p:sp>
        <p:nvSpPr>
          <p:cNvPr id="4" name="Footer Placeholder 3"/>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2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20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2000"/>
                                        <p:tgtEl>
                                          <p:spTgt spid="3">
                                            <p:txEl>
                                              <p:pRg st="6" end="6"/>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20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61014" y="1762699"/>
            <a:ext cx="4274544" cy="3679634"/>
            <a:chOff x="0" y="0"/>
            <a:chExt cx="5760" cy="4320"/>
          </a:xfrm>
        </p:grpSpPr>
        <p:pic>
          <p:nvPicPr>
            <p:cNvPr id="70659" name="Picture 3" descr="AM022"/>
            <p:cNvPicPr>
              <a:picLocks noChangeAspect="1" noChangeArrowheads="1"/>
            </p:cNvPicPr>
            <p:nvPr/>
          </p:nvPicPr>
          <p:blipFill>
            <a:blip r:embed="rId3" cstate="print"/>
            <a:srcRect/>
            <a:stretch>
              <a:fillRect/>
            </a:stretch>
          </p:blipFill>
          <p:spPr bwMode="auto">
            <a:xfrm>
              <a:off x="0" y="0"/>
              <a:ext cx="5760" cy="4320"/>
            </a:xfrm>
            <a:prstGeom prst="rect">
              <a:avLst/>
            </a:prstGeom>
            <a:noFill/>
            <a:ln w="50800">
              <a:solidFill>
                <a:schemeClr val="bg1"/>
              </a:solidFill>
            </a:ln>
            <a:effectLst>
              <a:outerShdw blurRad="50800" dist="101600" dir="2700000" algn="tl" rotWithShape="0">
                <a:prstClr val="black">
                  <a:alpha val="40000"/>
                </a:prstClr>
              </a:outerShdw>
            </a:effectLst>
          </p:spPr>
        </p:pic>
        <p:sp>
          <p:nvSpPr>
            <p:cNvPr id="70660" name="Rectangle 4"/>
            <p:cNvSpPr>
              <a:spLocks noChangeArrowheads="1"/>
            </p:cNvSpPr>
            <p:nvPr/>
          </p:nvSpPr>
          <p:spPr bwMode="auto">
            <a:xfrm rot="238205">
              <a:off x="2653" y="1434"/>
              <a:ext cx="681" cy="226"/>
            </a:xfrm>
            <a:prstGeom prst="rect">
              <a:avLst/>
            </a:prstGeom>
            <a:solidFill>
              <a:schemeClr val="bg1"/>
            </a:solidFill>
            <a:ln w="9525">
              <a:noFill/>
              <a:miter lim="800000"/>
              <a:headEnd/>
              <a:tailEnd/>
            </a:ln>
            <a:effectLst/>
          </p:spPr>
          <p:txBody>
            <a:bodyPr wrap="none" anchor="ctr"/>
            <a:lstStyle/>
            <a:p>
              <a:endParaRPr lang="en-GB" dirty="0"/>
            </a:p>
          </p:txBody>
        </p:sp>
      </p:grpSp>
      <p:sp>
        <p:nvSpPr>
          <p:cNvPr id="70667" name="Rectangle 11"/>
          <p:cNvSpPr>
            <a:spLocks noGrp="1" noChangeArrowheads="1"/>
          </p:cNvSpPr>
          <p:nvPr>
            <p:ph type="title"/>
          </p:nvPr>
        </p:nvSpPr>
        <p:spPr>
          <a:xfrm>
            <a:off x="0" y="413668"/>
            <a:ext cx="9144000" cy="1142177"/>
          </a:xfrm>
          <a:noFill/>
          <a:ln/>
        </p:spPr>
        <p:txBody>
          <a:bodyPr>
            <a:normAutofit/>
          </a:bodyPr>
          <a:lstStyle/>
          <a:p>
            <a:pPr algn="ctr"/>
            <a:r>
              <a:rPr lang="en-GB" b="1" dirty="0"/>
              <a:t>Acute laminitic hoof</a:t>
            </a:r>
          </a:p>
        </p:txBody>
      </p:sp>
      <p:sp>
        <p:nvSpPr>
          <p:cNvPr id="70662" name="Line 6"/>
          <p:cNvSpPr>
            <a:spLocks noChangeShapeType="1"/>
          </p:cNvSpPr>
          <p:nvPr/>
        </p:nvSpPr>
        <p:spPr bwMode="auto">
          <a:xfrm flipH="1">
            <a:off x="1791628" y="3194921"/>
            <a:ext cx="119440" cy="213052"/>
          </a:xfrm>
          <a:prstGeom prst="line">
            <a:avLst/>
          </a:prstGeom>
          <a:noFill/>
          <a:ln w="38100">
            <a:solidFill>
              <a:srgbClr val="FF0000"/>
            </a:solidFill>
            <a:round/>
            <a:headEnd/>
            <a:tailEnd/>
          </a:ln>
          <a:effectLst/>
        </p:spPr>
        <p:txBody>
          <a:bodyPr/>
          <a:lstStyle/>
          <a:p>
            <a:endParaRPr lang="en-GB" dirty="0"/>
          </a:p>
        </p:txBody>
      </p:sp>
      <p:sp>
        <p:nvSpPr>
          <p:cNvPr id="70664" name="Line 8"/>
          <p:cNvSpPr>
            <a:spLocks noChangeShapeType="1"/>
          </p:cNvSpPr>
          <p:nvPr/>
        </p:nvSpPr>
        <p:spPr bwMode="auto">
          <a:xfrm flipH="1">
            <a:off x="2976281" y="4168587"/>
            <a:ext cx="322729" cy="385483"/>
          </a:xfrm>
          <a:prstGeom prst="line">
            <a:avLst/>
          </a:prstGeom>
          <a:noFill/>
          <a:ln w="38100">
            <a:solidFill>
              <a:srgbClr val="FF0000"/>
            </a:solidFill>
            <a:round/>
            <a:headEnd/>
            <a:tailEnd/>
          </a:ln>
          <a:effectLst/>
        </p:spPr>
        <p:txBody>
          <a:bodyPr/>
          <a:lstStyle/>
          <a:p>
            <a:endParaRPr lang="en-GB" dirty="0"/>
          </a:p>
        </p:txBody>
      </p:sp>
      <p:sp>
        <p:nvSpPr>
          <p:cNvPr id="70665" name="Line 9"/>
          <p:cNvSpPr>
            <a:spLocks noChangeShapeType="1"/>
          </p:cNvSpPr>
          <p:nvPr/>
        </p:nvSpPr>
        <p:spPr bwMode="auto">
          <a:xfrm flipH="1">
            <a:off x="2070536" y="3305060"/>
            <a:ext cx="826899" cy="1696700"/>
          </a:xfrm>
          <a:prstGeom prst="line">
            <a:avLst/>
          </a:prstGeom>
          <a:noFill/>
          <a:ln w="38100">
            <a:solidFill>
              <a:srgbClr val="FF0000"/>
            </a:solidFill>
            <a:round/>
            <a:headEnd/>
            <a:tailEnd/>
          </a:ln>
          <a:effectLst/>
        </p:spPr>
        <p:txBody>
          <a:bodyPr/>
          <a:lstStyle/>
          <a:p>
            <a:endParaRPr lang="en-GB" dirty="0"/>
          </a:p>
        </p:txBody>
      </p:sp>
      <p:sp>
        <p:nvSpPr>
          <p:cNvPr id="70666" name="Freeform 10"/>
          <p:cNvSpPr>
            <a:spLocks/>
          </p:cNvSpPr>
          <p:nvPr/>
        </p:nvSpPr>
        <p:spPr bwMode="auto">
          <a:xfrm>
            <a:off x="1685364" y="3285430"/>
            <a:ext cx="1211435" cy="1582405"/>
          </a:xfrm>
          <a:custGeom>
            <a:avLst/>
            <a:gdLst/>
            <a:ahLst/>
            <a:cxnLst>
              <a:cxn ang="0">
                <a:pos x="1633" y="0"/>
              </a:cxn>
              <a:cxn ang="0">
                <a:pos x="1422" y="362"/>
              </a:cxn>
              <a:cxn ang="0">
                <a:pos x="0" y="1769"/>
              </a:cxn>
            </a:cxnLst>
            <a:rect l="0" t="0" r="r" b="b"/>
            <a:pathLst>
              <a:path w="1633" h="1769">
                <a:moveTo>
                  <a:pt x="1633" y="0"/>
                </a:moveTo>
                <a:lnTo>
                  <a:pt x="1422" y="362"/>
                </a:lnTo>
                <a:lnTo>
                  <a:pt x="0" y="1769"/>
                </a:lnTo>
              </a:path>
            </a:pathLst>
          </a:custGeom>
          <a:noFill/>
          <a:ln w="38100">
            <a:solidFill>
              <a:srgbClr val="FF0000"/>
            </a:solidFill>
            <a:round/>
            <a:headEnd type="none" w="med" len="med"/>
            <a:tailEnd type="none" w="med" len="med"/>
          </a:ln>
          <a:effectLst/>
        </p:spPr>
        <p:txBody>
          <a:bodyPr/>
          <a:lstStyle/>
          <a:p>
            <a:endParaRPr lang="en-GB" dirty="0"/>
          </a:p>
        </p:txBody>
      </p:sp>
      <p:grpSp>
        <p:nvGrpSpPr>
          <p:cNvPr id="3" name="Group 232"/>
          <p:cNvGrpSpPr/>
          <p:nvPr/>
        </p:nvGrpSpPr>
        <p:grpSpPr>
          <a:xfrm rot="237589">
            <a:off x="1284180" y="3093706"/>
            <a:ext cx="578846" cy="1047696"/>
            <a:chOff x="6843242" y="4435847"/>
            <a:chExt cx="1238249" cy="1727658"/>
          </a:xfrm>
        </p:grpSpPr>
        <p:sp>
          <p:nvSpPr>
            <p:cNvPr id="16" name="Line 7"/>
            <p:cNvSpPr>
              <a:spLocks noChangeShapeType="1"/>
            </p:cNvSpPr>
            <p:nvPr/>
          </p:nvSpPr>
          <p:spPr bwMode="auto">
            <a:xfrm rot="21192076" flipH="1">
              <a:off x="6843242" y="4591880"/>
              <a:ext cx="1238249" cy="1571625"/>
            </a:xfrm>
            <a:prstGeom prst="line">
              <a:avLst/>
            </a:prstGeom>
            <a:noFill/>
            <a:ln w="38100">
              <a:solidFill>
                <a:srgbClr val="FF0000"/>
              </a:solidFill>
              <a:round/>
              <a:headEnd/>
              <a:tailEnd/>
            </a:ln>
            <a:effectLst/>
          </p:spPr>
          <p:txBody>
            <a:bodyPr/>
            <a:lstStyle/>
            <a:p>
              <a:endParaRPr lang="en-GB" dirty="0"/>
            </a:p>
          </p:txBody>
        </p:sp>
        <p:sp>
          <p:nvSpPr>
            <p:cNvPr id="26" name="Oval 25"/>
            <p:cNvSpPr/>
            <p:nvPr/>
          </p:nvSpPr>
          <p:spPr bwMode="auto">
            <a:xfrm rot="21192076">
              <a:off x="7856224" y="4435847"/>
              <a:ext cx="219075" cy="190500"/>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bg1"/>
                </a:solidFill>
                <a:effectLst/>
                <a:latin typeface="Arial" charset="0"/>
              </a:endParaRPr>
            </a:p>
          </p:txBody>
        </p:sp>
      </p:grpSp>
      <p:sp>
        <p:nvSpPr>
          <p:cNvPr id="29" name="Striped Right Arrow 28"/>
          <p:cNvSpPr/>
          <p:nvPr/>
        </p:nvSpPr>
        <p:spPr bwMode="auto">
          <a:xfrm rot="10800000">
            <a:off x="1619480" y="4944006"/>
            <a:ext cx="474711" cy="118893"/>
          </a:xfrm>
          <a:prstGeom prst="stripedRightArrow">
            <a:avLst>
              <a:gd name="adj1" fmla="val 27143"/>
              <a:gd name="adj2" fmla="val 255846"/>
            </a:avLst>
          </a:prstGeom>
          <a:solidFill>
            <a:srgbClr val="FF33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bg1"/>
              </a:solidFill>
              <a:effectLst/>
              <a:latin typeface="Arial" charset="0"/>
            </a:endParaRPr>
          </a:p>
        </p:txBody>
      </p:sp>
      <p:grpSp>
        <p:nvGrpSpPr>
          <p:cNvPr id="4" name="Group 228"/>
          <p:cNvGrpSpPr/>
          <p:nvPr/>
        </p:nvGrpSpPr>
        <p:grpSpPr>
          <a:xfrm rot="394829">
            <a:off x="1039394" y="3073697"/>
            <a:ext cx="804828" cy="1007948"/>
            <a:chOff x="978668" y="2405063"/>
            <a:chExt cx="1721670" cy="1662112"/>
          </a:xfrm>
        </p:grpSpPr>
        <p:sp>
          <p:nvSpPr>
            <p:cNvPr id="230" name="Line 7"/>
            <p:cNvSpPr>
              <a:spLocks noChangeShapeType="1"/>
            </p:cNvSpPr>
            <p:nvPr/>
          </p:nvSpPr>
          <p:spPr bwMode="auto">
            <a:xfrm flipH="1">
              <a:off x="1371599" y="2495550"/>
              <a:ext cx="1238249" cy="1571625"/>
            </a:xfrm>
            <a:prstGeom prst="line">
              <a:avLst/>
            </a:prstGeom>
            <a:noFill/>
            <a:ln w="38100">
              <a:solidFill>
                <a:srgbClr val="FF0000"/>
              </a:solidFill>
              <a:round/>
              <a:headEnd/>
              <a:tailEnd/>
            </a:ln>
            <a:effectLst/>
          </p:spPr>
          <p:txBody>
            <a:bodyPr/>
            <a:lstStyle/>
            <a:p>
              <a:endParaRPr lang="en-GB" dirty="0"/>
            </a:p>
          </p:txBody>
        </p:sp>
        <p:sp>
          <p:nvSpPr>
            <p:cNvPr id="231" name="Down Arrow 230"/>
            <p:cNvSpPr/>
            <p:nvPr/>
          </p:nvSpPr>
          <p:spPr bwMode="auto">
            <a:xfrm rot="7619842">
              <a:off x="922611" y="3384771"/>
              <a:ext cx="682842" cy="570728"/>
            </a:xfrm>
            <a:prstGeom prst="downArrow">
              <a:avLst/>
            </a:prstGeom>
            <a:solidFill>
              <a:srgbClr val="FF33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bg1"/>
                </a:solidFill>
                <a:effectLst/>
                <a:latin typeface="Arial" charset="0"/>
              </a:endParaRPr>
            </a:p>
          </p:txBody>
        </p:sp>
        <p:sp>
          <p:nvSpPr>
            <p:cNvPr id="232" name="Oval 231"/>
            <p:cNvSpPr/>
            <p:nvPr/>
          </p:nvSpPr>
          <p:spPr bwMode="auto">
            <a:xfrm>
              <a:off x="2481263" y="2405063"/>
              <a:ext cx="219075" cy="190500"/>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bg1"/>
                </a:solidFill>
                <a:effectLst/>
                <a:latin typeface="Arial" charset="0"/>
              </a:endParaRPr>
            </a:p>
          </p:txBody>
        </p:sp>
      </p:grpSp>
      <p:sp>
        <p:nvSpPr>
          <p:cNvPr id="234" name="Down Arrow 233"/>
          <p:cNvSpPr/>
          <p:nvPr/>
        </p:nvSpPr>
        <p:spPr bwMode="auto">
          <a:xfrm rot="1885298">
            <a:off x="3371552" y="4099017"/>
            <a:ext cx="169102" cy="587860"/>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bg1"/>
              </a:solidFill>
              <a:effectLst/>
              <a:latin typeface="Arial" charset="0"/>
            </a:endParaRPr>
          </a:p>
        </p:txBody>
      </p:sp>
      <p:sp>
        <p:nvSpPr>
          <p:cNvPr id="19" name="TextBox 18"/>
          <p:cNvSpPr txBox="1"/>
          <p:nvPr/>
        </p:nvSpPr>
        <p:spPr>
          <a:xfrm>
            <a:off x="1046602" y="6136395"/>
            <a:ext cx="6544020" cy="307777"/>
          </a:xfrm>
          <a:prstGeom prst="rect">
            <a:avLst/>
          </a:prstGeom>
          <a:noFill/>
        </p:spPr>
        <p:txBody>
          <a:bodyPr wrap="square" rtlCol="0">
            <a:spAutoFit/>
          </a:bodyPr>
          <a:lstStyle/>
          <a:p>
            <a:endParaRPr lang="en-GB" dirty="0"/>
          </a:p>
        </p:txBody>
      </p:sp>
      <p:sp>
        <p:nvSpPr>
          <p:cNvPr id="20" name="Rectangle 3"/>
          <p:cNvSpPr txBox="1">
            <a:spLocks noChangeArrowheads="1"/>
          </p:cNvSpPr>
          <p:nvPr/>
        </p:nvSpPr>
        <p:spPr>
          <a:xfrm>
            <a:off x="5255046" y="1600200"/>
            <a:ext cx="3734718" cy="3698913"/>
          </a:xfrm>
          <a:prstGeom prst="rect">
            <a:avLst/>
          </a:prstGeom>
        </p:spPr>
        <p:txBody>
          <a:bodyPr>
            <a:normAutofit/>
          </a:bodyPr>
          <a:lstStyle/>
          <a:p>
            <a:pPr marL="548640" marR="0" lvl="0" indent="-411480" algn="l" defTabSz="914400" rtl="0" eaLnBrk="1" fontAlgn="auto" latinLnBrk="0" hangingPunct="1">
              <a:lnSpc>
                <a:spcPct val="100000"/>
              </a:lnSpc>
              <a:spcBef>
                <a:spcPct val="20000"/>
              </a:spcBef>
              <a:spcAft>
                <a:spcPts val="0"/>
              </a:spcAft>
              <a:buClr>
                <a:srgbClr val="FF0000"/>
              </a:buClr>
              <a:buSzPct val="100000"/>
              <a:tabLst/>
              <a:defRPr/>
            </a:pPr>
            <a:r>
              <a:rPr lang="en-GB" sz="1800" dirty="0">
                <a:solidFill>
                  <a:schemeClr val="tx1"/>
                </a:solidFill>
                <a:latin typeface="Arial" pitchFamily="34" charset="0"/>
                <a:cs typeface="Arial" pitchFamily="34" charset="0"/>
              </a:rPr>
              <a:t>Rapid hoof growth at the heels</a:t>
            </a:r>
          </a:p>
          <a:p>
            <a:pPr marL="548640" indent="-411480" fontAlgn="auto">
              <a:spcBef>
                <a:spcPct val="20000"/>
              </a:spcBef>
              <a:spcAft>
                <a:spcPts val="0"/>
              </a:spcAft>
              <a:buClr>
                <a:srgbClr val="FF0000"/>
              </a:buClr>
              <a:buSzPct val="100000"/>
              <a:defRPr/>
            </a:pPr>
            <a:r>
              <a:rPr lang="en-GB" sz="1800" dirty="0">
                <a:solidFill>
                  <a:schemeClr val="tx1"/>
                </a:solidFill>
                <a:latin typeface="Arial" pitchFamily="34" charset="0"/>
                <a:cs typeface="Arial" pitchFamily="34" charset="0"/>
              </a:rPr>
              <a:t>Change in position of the dorsal wall </a:t>
            </a:r>
          </a:p>
          <a:p>
            <a:pPr marL="548640" marR="0" lvl="0" indent="-411480" algn="l" defTabSz="914400" rtl="0" eaLnBrk="1" fontAlgn="auto" latinLnBrk="0" hangingPunct="1">
              <a:lnSpc>
                <a:spcPct val="100000"/>
              </a:lnSpc>
              <a:spcBef>
                <a:spcPct val="20000"/>
              </a:spcBef>
              <a:spcAft>
                <a:spcPts val="0"/>
              </a:spcAft>
              <a:buClr>
                <a:srgbClr val="FF0000"/>
              </a:buClr>
              <a:buSzPct val="100000"/>
              <a:tabLst/>
              <a:defRPr/>
            </a:pPr>
            <a:r>
              <a:rPr lang="en-GB" sz="1800" dirty="0">
                <a:solidFill>
                  <a:schemeClr val="tx1"/>
                </a:solidFill>
                <a:latin typeface="Arial" pitchFamily="34" charset="0"/>
                <a:cs typeface="Arial" pitchFamily="34" charset="0"/>
              </a:rPr>
              <a:t>Modified position of hoof stripe</a:t>
            </a:r>
          </a:p>
          <a:p>
            <a:pPr marL="548640" marR="0" lvl="0" indent="-411480" algn="l" defTabSz="914400" rtl="0" eaLnBrk="1" fontAlgn="auto" latinLnBrk="0" hangingPunct="1">
              <a:lnSpc>
                <a:spcPct val="100000"/>
              </a:lnSpc>
              <a:spcBef>
                <a:spcPct val="20000"/>
              </a:spcBef>
              <a:spcAft>
                <a:spcPts val="0"/>
              </a:spcAft>
              <a:buClr>
                <a:srgbClr val="FF0000"/>
              </a:buClr>
              <a:buSzPct val="100000"/>
              <a:tabLst/>
              <a:defRPr/>
            </a:pPr>
            <a:r>
              <a:rPr kumimoji="0" lang="en-GB" sz="1800" b="0" i="0" u="none" strike="noStrike" kern="1200" cap="none" spc="0" normalizeH="0" baseline="0" noProof="0" dirty="0">
                <a:ln>
                  <a:noFill/>
                </a:ln>
                <a:solidFill>
                  <a:schemeClr val="tx1"/>
                </a:solidFill>
                <a:effectLst/>
                <a:uLnTx/>
                <a:uFillTx/>
                <a:latin typeface="Arial" pitchFamily="34" charset="0"/>
                <a:cs typeface="Arial" pitchFamily="34" charset="0"/>
              </a:rPr>
              <a:t>Hoof</a:t>
            </a:r>
            <a:r>
              <a:rPr kumimoji="0" lang="en-GB" sz="1800" b="0" i="0" u="none" strike="noStrike" kern="1200" cap="none" spc="0" normalizeH="0" noProof="0" dirty="0">
                <a:ln>
                  <a:noFill/>
                </a:ln>
                <a:solidFill>
                  <a:schemeClr val="tx1"/>
                </a:solidFill>
                <a:effectLst/>
                <a:uLnTx/>
                <a:uFillTx/>
                <a:latin typeface="Arial" pitchFamily="34" charset="0"/>
                <a:cs typeface="Arial" pitchFamily="34" charset="0"/>
              </a:rPr>
              <a:t> capsule deflected forward.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2000"/>
                                        <p:tgtEl>
                                          <p:spTgt spid="2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4"/>
                                        </p:tgtEl>
                                        <p:attrNameLst>
                                          <p:attrName>style.visibility</p:attrName>
                                        </p:attrNameLst>
                                      </p:cBhvr>
                                      <p:to>
                                        <p:strVal val="visible"/>
                                      </p:to>
                                    </p:set>
                                    <p:animEffect transition="in" filter="fade">
                                      <p:cBhvr>
                                        <p:cTn id="10" dur="2000"/>
                                        <p:tgtEl>
                                          <p:spTgt spid="2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0662"/>
                                        </p:tgtEl>
                                        <p:attrNameLst>
                                          <p:attrName>style.visibility</p:attrName>
                                        </p:attrNameLst>
                                      </p:cBhvr>
                                      <p:to>
                                        <p:strVal val="visible"/>
                                      </p:to>
                                    </p:set>
                                    <p:animEffect transition="in" filter="fade">
                                      <p:cBhvr>
                                        <p:cTn id="15" dur="2000"/>
                                        <p:tgtEl>
                                          <p:spTgt spid="7066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0664"/>
                                        </p:tgtEl>
                                        <p:attrNameLst>
                                          <p:attrName>style.visibility</p:attrName>
                                        </p:attrNameLst>
                                      </p:cBhvr>
                                      <p:to>
                                        <p:strVal val="visible"/>
                                      </p:to>
                                    </p:set>
                                    <p:animEffect transition="in" filter="fade">
                                      <p:cBhvr>
                                        <p:cTn id="18" dur="2000"/>
                                        <p:tgtEl>
                                          <p:spTgt spid="7066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
                                            <p:txEl>
                                              <p:pRg st="1" end="1"/>
                                            </p:txEl>
                                          </p:spTgt>
                                        </p:tgtEl>
                                        <p:attrNameLst>
                                          <p:attrName>style.visibility</p:attrName>
                                        </p:attrNameLst>
                                      </p:cBhvr>
                                      <p:to>
                                        <p:strVal val="visible"/>
                                      </p:to>
                                    </p:set>
                                    <p:animEffect transition="in" filter="fade">
                                      <p:cBhvr>
                                        <p:cTn id="23" dur="2000"/>
                                        <p:tgtEl>
                                          <p:spTgt spid="20">
                                            <p:txEl>
                                              <p:pRg st="1" end="1"/>
                                            </p:txEl>
                                          </p:spTgt>
                                        </p:tgtEl>
                                      </p:cBhvr>
                                    </p:animEffect>
                                  </p:childTnLst>
                                </p:cTn>
                              </p:par>
                              <p:par>
                                <p:cTn id="24" presetID="10" presetClass="exit" presetSubtype="0" fill="hold" grpId="1" nodeType="withEffect">
                                  <p:stCondLst>
                                    <p:cond delay="0"/>
                                  </p:stCondLst>
                                  <p:childTnLst>
                                    <p:animEffect transition="out" filter="fade">
                                      <p:cBhvr>
                                        <p:cTn id="25" dur="2000"/>
                                        <p:tgtEl>
                                          <p:spTgt spid="70662"/>
                                        </p:tgtEl>
                                      </p:cBhvr>
                                    </p:animEffect>
                                    <p:set>
                                      <p:cBhvr>
                                        <p:cTn id="26" dur="1" fill="hold">
                                          <p:stCondLst>
                                            <p:cond delay="1999"/>
                                          </p:stCondLst>
                                        </p:cTn>
                                        <p:tgtEl>
                                          <p:spTgt spid="7066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2000"/>
                                        <p:tgtEl>
                                          <p:spTgt spid="70664"/>
                                        </p:tgtEl>
                                      </p:cBhvr>
                                    </p:animEffect>
                                    <p:set>
                                      <p:cBhvr>
                                        <p:cTn id="29" dur="1" fill="hold">
                                          <p:stCondLst>
                                            <p:cond delay="1999"/>
                                          </p:stCondLst>
                                        </p:cTn>
                                        <p:tgtEl>
                                          <p:spTgt spid="7066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2000"/>
                                        <p:tgtEl>
                                          <p:spTgt spid="234"/>
                                        </p:tgtEl>
                                      </p:cBhvr>
                                    </p:animEffect>
                                    <p:set>
                                      <p:cBhvr>
                                        <p:cTn id="32" dur="1" fill="hold">
                                          <p:stCondLst>
                                            <p:cond delay="1999"/>
                                          </p:stCondLst>
                                        </p:cTn>
                                        <p:tgtEl>
                                          <p:spTgt spid="23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0665"/>
                                        </p:tgtEl>
                                        <p:attrNameLst>
                                          <p:attrName>style.visibility</p:attrName>
                                        </p:attrNameLst>
                                      </p:cBhvr>
                                      <p:to>
                                        <p:strVal val="visible"/>
                                      </p:to>
                                    </p:set>
                                    <p:animEffect transition="in" filter="fade">
                                      <p:cBhvr>
                                        <p:cTn id="37" dur="2000"/>
                                        <p:tgtEl>
                                          <p:spTgt spid="70665"/>
                                        </p:tgtEl>
                                      </p:cBhvr>
                                    </p:animEffect>
                                  </p:childTnLst>
                                </p:cTn>
                              </p:par>
                              <p:par>
                                <p:cTn id="38" presetID="10" presetClass="entr" presetSubtype="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20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0">
                                            <p:txEl>
                                              <p:pRg st="2" end="2"/>
                                            </p:txEl>
                                          </p:spTgt>
                                        </p:tgtEl>
                                        <p:attrNameLst>
                                          <p:attrName>style.visibility</p:attrName>
                                        </p:attrNameLst>
                                      </p:cBhvr>
                                      <p:to>
                                        <p:strVal val="visible"/>
                                      </p:to>
                                    </p:set>
                                    <p:animEffect transition="in" filter="fade">
                                      <p:cBhvr>
                                        <p:cTn id="45" dur="2000"/>
                                        <p:tgtEl>
                                          <p:spTgt spid="20">
                                            <p:txEl>
                                              <p:pRg st="2" end="2"/>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70666"/>
                                        </p:tgtEl>
                                        <p:attrNameLst>
                                          <p:attrName>style.visibility</p:attrName>
                                        </p:attrNameLst>
                                      </p:cBhvr>
                                      <p:to>
                                        <p:strVal val="visible"/>
                                      </p:to>
                                    </p:set>
                                    <p:animEffect transition="in" filter="fade">
                                      <p:cBhvr>
                                        <p:cTn id="48" dur="2000"/>
                                        <p:tgtEl>
                                          <p:spTgt spid="70666"/>
                                        </p:tgtEl>
                                      </p:cBhvr>
                                    </p:animEffect>
                                  </p:childTnLst>
                                </p:cTn>
                              </p:par>
                              <p:par>
                                <p:cTn id="49" presetID="10" presetClass="entr" presetSubtype="0"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2000"/>
                                        <p:tgtEl>
                                          <p:spTgt spid="2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0">
                                            <p:txEl>
                                              <p:pRg st="3" end="3"/>
                                            </p:txEl>
                                          </p:spTgt>
                                        </p:tgtEl>
                                        <p:attrNameLst>
                                          <p:attrName>style.visibility</p:attrName>
                                        </p:attrNameLst>
                                      </p:cBhvr>
                                      <p:to>
                                        <p:strVal val="visible"/>
                                      </p:to>
                                    </p:set>
                                    <p:animEffect transition="in" filter="fade">
                                      <p:cBhvr>
                                        <p:cTn id="56" dur="2000"/>
                                        <p:tgtEl>
                                          <p:spTgt spid="20">
                                            <p:txEl>
                                              <p:pRg st="3" end="3"/>
                                            </p:txEl>
                                          </p:spTgt>
                                        </p:tgtEl>
                                      </p:cBhvr>
                                    </p:animEffect>
                                  </p:childTnLst>
                                </p:cTn>
                              </p:par>
                              <p:par>
                                <p:cTn id="57" presetID="10" presetClass="entr" presetSubtype="0"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fade">
                                      <p:cBhvr>
                                        <p:cTn id="59" dur="2000"/>
                                        <p:tgtEl>
                                          <p:spTgt spid="4"/>
                                        </p:tgtEl>
                                      </p:cBhvr>
                                    </p:animEffect>
                                  </p:childTnLst>
                                </p:cTn>
                              </p:par>
                              <p:par>
                                <p:cTn id="60" presetID="10" presetClass="exit" presetSubtype="0" fill="hold" nodeType="withEffect">
                                  <p:stCondLst>
                                    <p:cond delay="0"/>
                                  </p:stCondLst>
                                  <p:childTnLst>
                                    <p:animEffect transition="out" filter="fade">
                                      <p:cBhvr>
                                        <p:cTn id="61" dur="2000"/>
                                        <p:tgtEl>
                                          <p:spTgt spid="70665"/>
                                        </p:tgtEl>
                                      </p:cBhvr>
                                    </p:animEffect>
                                    <p:set>
                                      <p:cBhvr>
                                        <p:cTn id="62" dur="1" fill="hold">
                                          <p:stCondLst>
                                            <p:cond delay="1999"/>
                                          </p:stCondLst>
                                        </p:cTn>
                                        <p:tgtEl>
                                          <p:spTgt spid="70665"/>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2000"/>
                                        <p:tgtEl>
                                          <p:spTgt spid="3"/>
                                        </p:tgtEl>
                                      </p:cBhvr>
                                    </p:animEffect>
                                    <p:set>
                                      <p:cBhvr>
                                        <p:cTn id="65" dur="1" fill="hold">
                                          <p:stCondLst>
                                            <p:cond delay="1999"/>
                                          </p:stCondLst>
                                        </p:cTn>
                                        <p:tgtEl>
                                          <p:spTgt spid="3"/>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2000"/>
                                        <p:tgtEl>
                                          <p:spTgt spid="4"/>
                                        </p:tgtEl>
                                      </p:cBhvr>
                                    </p:animEffect>
                                    <p:set>
                                      <p:cBhvr>
                                        <p:cTn id="70" dur="1" fill="hold">
                                          <p:stCondLst>
                                            <p:cond delay="1999"/>
                                          </p:stCondLst>
                                        </p:cTn>
                                        <p:tgtEl>
                                          <p:spTgt spid="4"/>
                                        </p:tgtEl>
                                        <p:attrNameLst>
                                          <p:attrName>style.visibility</p:attrName>
                                        </p:attrNameLst>
                                      </p:cBhvr>
                                      <p:to>
                                        <p:strVal val="hidden"/>
                                      </p:to>
                                    </p:set>
                                  </p:childTnLst>
                                </p:cTn>
                              </p:par>
                              <p:par>
                                <p:cTn id="71" presetID="10" presetClass="exit" presetSubtype="0" fill="hold" grpId="0" nodeType="withEffect">
                                  <p:stCondLst>
                                    <p:cond delay="0"/>
                                  </p:stCondLst>
                                  <p:childTnLst>
                                    <p:animEffect transition="out" filter="fade">
                                      <p:cBhvr>
                                        <p:cTn id="72" dur="2000"/>
                                        <p:tgtEl>
                                          <p:spTgt spid="70666"/>
                                        </p:tgtEl>
                                      </p:cBhvr>
                                    </p:animEffect>
                                    <p:set>
                                      <p:cBhvr>
                                        <p:cTn id="73" dur="1" fill="hold">
                                          <p:stCondLst>
                                            <p:cond delay="1999"/>
                                          </p:stCondLst>
                                        </p:cTn>
                                        <p:tgtEl>
                                          <p:spTgt spid="70666"/>
                                        </p:tgtEl>
                                        <p:attrNameLst>
                                          <p:attrName>style.visibility</p:attrName>
                                        </p:attrNameLst>
                                      </p:cBhvr>
                                      <p:to>
                                        <p:strVal val="hidden"/>
                                      </p:to>
                                    </p:set>
                                  </p:childTnLst>
                                </p:cTn>
                              </p:par>
                              <p:par>
                                <p:cTn id="74" presetID="10" presetClass="exit" presetSubtype="0" fill="hold" grpId="0" nodeType="withEffect">
                                  <p:stCondLst>
                                    <p:cond delay="0"/>
                                  </p:stCondLst>
                                  <p:childTnLst>
                                    <p:animEffect transition="out" filter="fade">
                                      <p:cBhvr>
                                        <p:cTn id="75" dur="2000"/>
                                        <p:tgtEl>
                                          <p:spTgt spid="29"/>
                                        </p:tgtEl>
                                      </p:cBhvr>
                                    </p:animEffect>
                                    <p:set>
                                      <p:cBhvr>
                                        <p:cTn id="76" dur="1" fill="hold">
                                          <p:stCondLst>
                                            <p:cond delay="19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nimBg="1"/>
      <p:bldP spid="70662" grpId="1" animBg="1"/>
      <p:bldP spid="70664" grpId="0" animBg="1"/>
      <p:bldP spid="70664" grpId="1" animBg="1"/>
      <p:bldP spid="70665" grpId="0" animBg="1"/>
      <p:bldP spid="70666" grpId="0" animBg="1"/>
      <p:bldP spid="29" grpId="0" animBg="1"/>
      <p:bldP spid="23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Tom Ryan FWCF</a:t>
            </a:r>
          </a:p>
        </p:txBody>
      </p:sp>
      <p:sp>
        <p:nvSpPr>
          <p:cNvPr id="4" name="Footer Placeholder 3"/>
          <p:cNvSpPr>
            <a:spLocks noGrp="1"/>
          </p:cNvSpPr>
          <p:nvPr>
            <p:ph type="ftr" sz="quarter" idx="11"/>
          </p:nvPr>
        </p:nvSpPr>
        <p:spPr/>
        <p:txBody>
          <a:bodyPr/>
          <a:lstStyle/>
          <a:p>
            <a:endParaRPr lang="en-GB" dirty="0"/>
          </a:p>
          <a:p>
            <a:endParaRPr lang="en-GB" dirty="0"/>
          </a:p>
        </p:txBody>
      </p:sp>
      <p:pic>
        <p:nvPicPr>
          <p:cNvPr id="5" name="Picture 4" descr="Farrier &amp; Vet 029.jpg"/>
          <p:cNvPicPr>
            <a:picLocks noChangeAspect="1"/>
          </p:cNvPicPr>
          <p:nvPr/>
        </p:nvPicPr>
        <p:blipFill>
          <a:blip r:embed="rId3" cstate="print"/>
          <a:stretch>
            <a:fillRect/>
          </a:stretch>
        </p:blipFill>
        <p:spPr>
          <a:xfrm>
            <a:off x="593417" y="1847495"/>
            <a:ext cx="7141918" cy="4761279"/>
          </a:xfrm>
          <a:prstGeom prst="rect">
            <a:avLst/>
          </a:prstGeom>
          <a:ln w="38100" cap="sq">
            <a:solidFill>
              <a:schemeClr val="bg1"/>
            </a:solidFill>
            <a:prstDash val="solid"/>
            <a:miter lim="800000"/>
          </a:ln>
          <a:effectLst>
            <a:outerShdw blurRad="50800" dist="101600" dir="2700000" algn="tl" rotWithShape="0">
              <a:srgbClr val="000000">
                <a:alpha val="43000"/>
              </a:srgbClr>
            </a:outerShdw>
          </a:effectLst>
        </p:spPr>
      </p:pic>
      <p:pic>
        <p:nvPicPr>
          <p:cNvPr id="6" name="Picture 5" descr="Horse &amp; Hound 013.jpg"/>
          <p:cNvPicPr>
            <a:picLocks noChangeAspect="1"/>
          </p:cNvPicPr>
          <p:nvPr/>
        </p:nvPicPr>
        <p:blipFill>
          <a:blip r:embed="rId4" cstate="print"/>
          <a:stretch>
            <a:fillRect/>
          </a:stretch>
        </p:blipFill>
        <p:spPr>
          <a:xfrm>
            <a:off x="1729648" y="1876540"/>
            <a:ext cx="7052858" cy="4701905"/>
          </a:xfrm>
          <a:prstGeom prst="rect">
            <a:avLst/>
          </a:prstGeom>
          <a:ln w="38100" cap="sq">
            <a:solidFill>
              <a:schemeClr val="bg1"/>
            </a:solidFill>
            <a:prstDash val="solid"/>
            <a:miter lim="800000"/>
          </a:ln>
          <a:effectLst>
            <a:outerShdw blurRad="50800" dist="101600" dir="2700000" algn="tl" rotWithShape="0">
              <a:srgbClr val="000000">
                <a:alpha val="43000"/>
              </a:srgbClr>
            </a:outerShdw>
          </a:effectLst>
        </p:spPr>
      </p:pic>
      <p:pic>
        <p:nvPicPr>
          <p:cNvPr id="7" name="Picture 6" descr="H105 Highlands.jpg"/>
          <p:cNvPicPr>
            <a:picLocks noChangeAspect="1"/>
          </p:cNvPicPr>
          <p:nvPr/>
        </p:nvPicPr>
        <p:blipFill>
          <a:blip r:embed="rId5" cstate="print"/>
          <a:stretch>
            <a:fillRect/>
          </a:stretch>
        </p:blipFill>
        <p:spPr>
          <a:xfrm>
            <a:off x="166945" y="797474"/>
            <a:ext cx="8745701" cy="5840189"/>
          </a:xfrm>
          <a:prstGeom prst="rect">
            <a:avLst/>
          </a:prstGeom>
          <a:ln w="38100">
            <a:solidFill>
              <a:schemeClr val="bg1"/>
            </a:solidFill>
          </a:ln>
          <a:effectLst>
            <a:outerShdw blurRad="50800" dist="1016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par>
                          <p:cTn id="13" fill="hold">
                            <p:stCondLst>
                              <p:cond delay="2000"/>
                            </p:stCondLst>
                            <p:childTnLst>
                              <p:par>
                                <p:cTn id="14" presetID="10" presetClass="exit" presetSubtype="0" fill="hold" nodeType="afterEffect">
                                  <p:stCondLst>
                                    <p:cond delay="0"/>
                                  </p:stCondLst>
                                  <p:childTnLst>
                                    <p:animEffect transition="out" filter="fade">
                                      <p:cBhvr>
                                        <p:cTn id="15" dur="2000"/>
                                        <p:tgtEl>
                                          <p:spTgt spid="5"/>
                                        </p:tgtEl>
                                      </p:cBhvr>
                                    </p:animEffect>
                                    <p:set>
                                      <p:cBhvr>
                                        <p:cTn id="16" dur="1" fill="hold">
                                          <p:stCondLst>
                                            <p:cond delay="1999"/>
                                          </p:stCondLst>
                                        </p:cTn>
                                        <p:tgtEl>
                                          <p:spTgt spid="5"/>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2000"/>
                                        <p:tgtEl>
                                          <p:spTgt spid="2"/>
                                        </p:tgtEl>
                                      </p:cBhvr>
                                    </p:animEffect>
                                    <p:set>
                                      <p:cBhvr>
                                        <p:cTn id="19" dur="1" fill="hold">
                                          <p:stCondLst>
                                            <p:cond delay="1999"/>
                                          </p:stCondLst>
                                        </p:cTn>
                                        <p:tgtEl>
                                          <p:spTgt spid="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000"/>
                                        <p:tgtEl>
                                          <p:spTgt spid="7"/>
                                        </p:tgtEl>
                                      </p:cBhvr>
                                    </p:animEffect>
                                  </p:childTnLst>
                                </p:cTn>
                              </p:par>
                            </p:childTnLst>
                          </p:cTn>
                        </p:par>
                        <p:par>
                          <p:cTn id="25" fill="hold">
                            <p:stCondLst>
                              <p:cond delay="2000"/>
                            </p:stCondLst>
                            <p:childTnLst>
                              <p:par>
                                <p:cTn id="26" presetID="10" presetClass="exit" presetSubtype="0" fill="hold" nodeType="afterEffect">
                                  <p:stCondLst>
                                    <p:cond delay="0"/>
                                  </p:stCondLst>
                                  <p:childTnLst>
                                    <p:animEffect transition="out" filter="fade">
                                      <p:cBhvr>
                                        <p:cTn id="27" dur="2000"/>
                                        <p:tgtEl>
                                          <p:spTgt spid="6"/>
                                        </p:tgtEl>
                                      </p:cBhvr>
                                    </p:animEffect>
                                    <p:set>
                                      <p:cBhvr>
                                        <p:cTn id="28"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9658"/>
            <a:ext cx="8305800" cy="947450"/>
          </a:xfrm>
        </p:spPr>
        <p:txBody>
          <a:bodyPr>
            <a:normAutofit/>
          </a:bodyPr>
          <a:lstStyle/>
          <a:p>
            <a:pPr algn="ctr"/>
            <a:r>
              <a:rPr lang="en-GB" b="1" dirty="0"/>
              <a:t>Chronic laminitis</a:t>
            </a:r>
          </a:p>
        </p:txBody>
      </p:sp>
      <p:sp>
        <p:nvSpPr>
          <p:cNvPr id="3" name="Footer Placeholder 2"/>
          <p:cNvSpPr>
            <a:spLocks noGrp="1"/>
          </p:cNvSpPr>
          <p:nvPr>
            <p:ph type="ftr" sz="quarter" idx="11"/>
          </p:nvPr>
        </p:nvSpPr>
        <p:spPr/>
        <p:txBody>
          <a:bodyPr/>
          <a:lstStyle/>
          <a:p>
            <a:endParaRPr lang="en-GB"/>
          </a:p>
          <a:p>
            <a:endParaRPr lang="en-GB"/>
          </a:p>
        </p:txBody>
      </p:sp>
      <p:pic>
        <p:nvPicPr>
          <p:cNvPr id="4" name="Picture 3" descr="Willow-Medd 19 01 05 LF Lat.JPG"/>
          <p:cNvPicPr>
            <a:picLocks noChangeAspect="1"/>
          </p:cNvPicPr>
          <p:nvPr/>
        </p:nvPicPr>
        <p:blipFill>
          <a:blip r:embed="rId3" cstate="print"/>
          <a:stretch>
            <a:fillRect/>
          </a:stretch>
        </p:blipFill>
        <p:spPr>
          <a:xfrm>
            <a:off x="728497" y="1465244"/>
            <a:ext cx="7545176" cy="5030118"/>
          </a:xfrm>
          <a:prstGeom prst="rect">
            <a:avLst/>
          </a:prstGeom>
          <a:ln w="50800">
            <a:solidFill>
              <a:schemeClr val="bg1"/>
            </a:solidFill>
          </a:ln>
          <a:effectLst>
            <a:outerShdw blurRad="50800" dist="101600" dir="2700000" algn="tl" rotWithShape="0">
              <a:prstClr val="black">
                <a:alpha val="40000"/>
              </a:prstClr>
            </a:outerShdw>
          </a:effectLst>
        </p:spPr>
      </p:pic>
      <p:sp>
        <p:nvSpPr>
          <p:cNvPr id="5" name="Rectangle 4"/>
          <p:cNvSpPr/>
          <p:nvPr/>
        </p:nvSpPr>
        <p:spPr>
          <a:xfrm rot="577813">
            <a:off x="4848170" y="2973588"/>
            <a:ext cx="1025070" cy="275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Background Concepts</a:t>
            </a:r>
          </a:p>
        </p:txBody>
      </p:sp>
      <p:sp>
        <p:nvSpPr>
          <p:cNvPr id="4" name="Content Placeholder 3"/>
          <p:cNvSpPr>
            <a:spLocks noGrp="1"/>
          </p:cNvSpPr>
          <p:nvPr>
            <p:ph idx="1"/>
          </p:nvPr>
        </p:nvSpPr>
        <p:spPr>
          <a:xfrm>
            <a:off x="457200" y="1935480"/>
            <a:ext cx="4544458" cy="4389120"/>
          </a:xfrm>
        </p:spPr>
        <p:txBody>
          <a:bodyPr/>
          <a:lstStyle/>
          <a:p>
            <a:r>
              <a:rPr lang="en-GB" sz="2400" dirty="0"/>
              <a:t>Differential hoof growth</a:t>
            </a:r>
          </a:p>
          <a:p>
            <a:r>
              <a:rPr lang="en-GB" sz="2400" dirty="0"/>
              <a:t>Laminal orientation</a:t>
            </a:r>
          </a:p>
          <a:p>
            <a:r>
              <a:rPr lang="en-GB" sz="2400" dirty="0"/>
              <a:t>Arches</a:t>
            </a:r>
          </a:p>
          <a:p>
            <a:r>
              <a:rPr lang="en-GB" sz="2400" dirty="0"/>
              <a:t>Peeling</a:t>
            </a:r>
            <a:endParaRPr lang="en-US" sz="2400" dirty="0"/>
          </a:p>
          <a:p>
            <a:r>
              <a:rPr lang="en-GB" sz="2400" dirty="0"/>
              <a:t>Horn will not compress</a:t>
            </a:r>
          </a:p>
          <a:p>
            <a:endParaRPr lang="en-GB" dirty="0"/>
          </a:p>
          <a:p>
            <a:endParaRPr lang="en-GB" dirty="0"/>
          </a:p>
        </p:txBody>
      </p:sp>
      <p:sp>
        <p:nvSpPr>
          <p:cNvPr id="3" name="Footer Placeholder 2"/>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4"/>
          <p:cNvSpPr>
            <a:spLocks noGrp="1"/>
          </p:cNvSpPr>
          <p:nvPr>
            <p:ph type="ftr" sz="quarter" idx="11"/>
          </p:nvPr>
        </p:nvSpPr>
        <p:spPr/>
        <p:txBody>
          <a:bodyPr/>
          <a:lstStyle/>
          <a:p>
            <a:endParaRPr lang="en-GB" dirty="0"/>
          </a:p>
          <a:p>
            <a:endParaRPr lang="en-GB" dirty="0"/>
          </a:p>
        </p:txBody>
      </p:sp>
      <p:sp>
        <p:nvSpPr>
          <p:cNvPr id="13314" name="Rectangle 2"/>
          <p:cNvSpPr>
            <a:spLocks noGrp="1" noChangeArrowheads="1"/>
          </p:cNvSpPr>
          <p:nvPr>
            <p:ph type="title" idx="4294967295"/>
          </p:nvPr>
        </p:nvSpPr>
        <p:spPr>
          <a:xfrm>
            <a:off x="0" y="446088"/>
            <a:ext cx="8990013" cy="742950"/>
          </a:xfrm>
        </p:spPr>
        <p:txBody>
          <a:bodyPr>
            <a:normAutofit fontScale="90000"/>
          </a:bodyPr>
          <a:lstStyle/>
          <a:p>
            <a:pPr algn="ctr"/>
            <a:r>
              <a:rPr lang="en-GB" b="1" dirty="0"/>
              <a:t>Differential horn growth</a:t>
            </a:r>
            <a:endParaRPr lang="en-US" b="1" dirty="0"/>
          </a:p>
        </p:txBody>
      </p:sp>
      <p:grpSp>
        <p:nvGrpSpPr>
          <p:cNvPr id="23" name="Group 22"/>
          <p:cNvGrpSpPr/>
          <p:nvPr/>
        </p:nvGrpSpPr>
        <p:grpSpPr>
          <a:xfrm>
            <a:off x="574040" y="1590993"/>
            <a:ext cx="1931988" cy="4051905"/>
            <a:chOff x="574040" y="2333943"/>
            <a:chExt cx="1931988" cy="4051905"/>
          </a:xfrm>
        </p:grpSpPr>
        <p:grpSp>
          <p:nvGrpSpPr>
            <p:cNvPr id="13316" name="Group 4"/>
            <p:cNvGrpSpPr>
              <a:grpSpLocks/>
            </p:cNvGrpSpPr>
            <p:nvPr/>
          </p:nvGrpSpPr>
          <p:grpSpPr bwMode="auto">
            <a:xfrm rot="1178725">
              <a:off x="1869440" y="2333943"/>
              <a:ext cx="576263" cy="3095625"/>
              <a:chOff x="1156" y="1463"/>
              <a:chExt cx="363" cy="1950"/>
            </a:xfrm>
          </p:grpSpPr>
          <p:sp>
            <p:nvSpPr>
              <p:cNvPr id="13317" name="Line 5"/>
              <p:cNvSpPr>
                <a:spLocks noChangeShapeType="1"/>
              </p:cNvSpPr>
              <p:nvPr/>
            </p:nvSpPr>
            <p:spPr bwMode="auto">
              <a:xfrm>
                <a:off x="1156" y="1463"/>
                <a:ext cx="0" cy="1950"/>
              </a:xfrm>
              <a:prstGeom prst="line">
                <a:avLst/>
              </a:prstGeom>
              <a:noFill/>
              <a:ln w="508000">
                <a:solidFill>
                  <a:srgbClr val="FF0000"/>
                </a:solidFill>
                <a:round/>
                <a:headEnd/>
                <a:tailEnd/>
              </a:ln>
              <a:effectLst/>
            </p:spPr>
            <p:txBody>
              <a:bodyPr/>
              <a:lstStyle/>
              <a:p>
                <a:endParaRPr lang="en-GB" dirty="0"/>
              </a:p>
            </p:txBody>
          </p:sp>
          <p:sp>
            <p:nvSpPr>
              <p:cNvPr id="13318" name="Line 6"/>
              <p:cNvSpPr>
                <a:spLocks noChangeShapeType="1"/>
              </p:cNvSpPr>
              <p:nvPr/>
            </p:nvSpPr>
            <p:spPr bwMode="auto">
              <a:xfrm>
                <a:off x="1519" y="1463"/>
                <a:ext cx="0" cy="1950"/>
              </a:xfrm>
              <a:prstGeom prst="line">
                <a:avLst/>
              </a:prstGeom>
              <a:noFill/>
              <a:ln w="508000">
                <a:solidFill>
                  <a:srgbClr val="FFFF00"/>
                </a:solidFill>
                <a:round/>
                <a:headEnd/>
                <a:tailEnd/>
              </a:ln>
              <a:effectLst/>
            </p:spPr>
            <p:txBody>
              <a:bodyPr/>
              <a:lstStyle/>
              <a:p>
                <a:endParaRPr lang="en-GB" dirty="0"/>
              </a:p>
            </p:txBody>
          </p:sp>
        </p:grpSp>
        <p:sp>
          <p:nvSpPr>
            <p:cNvPr id="13319" name="Text Box 7"/>
            <p:cNvSpPr txBox="1">
              <a:spLocks noChangeArrowheads="1"/>
            </p:cNvSpPr>
            <p:nvPr/>
          </p:nvSpPr>
          <p:spPr bwMode="auto">
            <a:xfrm>
              <a:off x="574040" y="5601018"/>
              <a:ext cx="1931988" cy="784830"/>
            </a:xfrm>
            <a:prstGeom prst="rect">
              <a:avLst/>
            </a:prstGeom>
            <a:noFill/>
            <a:ln w="0">
              <a:noFill/>
              <a:headEnd/>
              <a:tailEnd/>
            </a:ln>
            <a:effectLst/>
          </p:spPr>
          <p:style>
            <a:lnRef idx="1">
              <a:schemeClr val="dk1"/>
            </a:lnRef>
            <a:fillRef idx="2">
              <a:schemeClr val="dk1"/>
            </a:fillRef>
            <a:effectRef idx="1">
              <a:schemeClr val="dk1"/>
            </a:effectRef>
            <a:fontRef idx="minor">
              <a:schemeClr val="dk1"/>
            </a:fontRef>
          </p:style>
          <p:txBody>
            <a:bodyPr wrap="square">
              <a:spAutoFit/>
            </a:bodyPr>
            <a:lstStyle/>
            <a:p>
              <a:pPr eaLnBrk="0" hangingPunct="0"/>
              <a:r>
                <a:rPr lang="en-GB" sz="1500" dirty="0">
                  <a:solidFill>
                    <a:schemeClr val="tx1"/>
                  </a:solidFill>
                  <a:latin typeface="Arial" pitchFamily="34" charset="0"/>
                </a:rPr>
                <a:t>Both areas</a:t>
              </a:r>
            </a:p>
            <a:p>
              <a:pPr eaLnBrk="0" hangingPunct="0"/>
              <a:r>
                <a:rPr lang="en-GB" sz="1500" dirty="0">
                  <a:solidFill>
                    <a:schemeClr val="tx1"/>
                  </a:solidFill>
                  <a:latin typeface="Arial" pitchFamily="34" charset="0"/>
                </a:rPr>
                <a:t>growing at the same rate </a:t>
              </a:r>
            </a:p>
          </p:txBody>
        </p:sp>
      </p:grpSp>
      <p:grpSp>
        <p:nvGrpSpPr>
          <p:cNvPr id="24" name="Group 23"/>
          <p:cNvGrpSpPr/>
          <p:nvPr/>
        </p:nvGrpSpPr>
        <p:grpSpPr>
          <a:xfrm>
            <a:off x="3226482" y="1677535"/>
            <a:ext cx="2041525" cy="3892510"/>
            <a:chOff x="3226482" y="2420485"/>
            <a:chExt cx="2041525" cy="3892510"/>
          </a:xfrm>
        </p:grpSpPr>
        <p:grpSp>
          <p:nvGrpSpPr>
            <p:cNvPr id="13321" name="Group 9"/>
            <p:cNvGrpSpPr>
              <a:grpSpLocks/>
            </p:cNvGrpSpPr>
            <p:nvPr/>
          </p:nvGrpSpPr>
          <p:grpSpPr bwMode="auto">
            <a:xfrm rot="976569">
              <a:off x="4091670" y="2420485"/>
              <a:ext cx="874713" cy="3195637"/>
              <a:chOff x="3606" y="1463"/>
              <a:chExt cx="551" cy="2013"/>
            </a:xfrm>
          </p:grpSpPr>
          <p:sp>
            <p:nvSpPr>
              <p:cNvPr id="13322" name="Freeform 10"/>
              <p:cNvSpPr>
                <a:spLocks/>
              </p:cNvSpPr>
              <p:nvPr/>
            </p:nvSpPr>
            <p:spPr bwMode="auto">
              <a:xfrm>
                <a:off x="3606" y="1463"/>
                <a:ext cx="189" cy="1948"/>
              </a:xfrm>
              <a:custGeom>
                <a:avLst/>
                <a:gdLst/>
                <a:ahLst/>
                <a:cxnLst>
                  <a:cxn ang="0">
                    <a:pos x="164" y="0"/>
                  </a:cxn>
                  <a:cxn ang="0">
                    <a:pos x="162" y="947"/>
                  </a:cxn>
                  <a:cxn ang="0">
                    <a:pos x="0" y="1948"/>
                  </a:cxn>
                </a:cxnLst>
                <a:rect l="0" t="0" r="r" b="b"/>
                <a:pathLst>
                  <a:path w="189" h="1948">
                    <a:moveTo>
                      <a:pt x="164" y="0"/>
                    </a:moveTo>
                    <a:cubicBezTo>
                      <a:pt x="164" y="158"/>
                      <a:pt x="189" y="622"/>
                      <a:pt x="162" y="947"/>
                    </a:cubicBezTo>
                    <a:cubicBezTo>
                      <a:pt x="135" y="1272"/>
                      <a:pt x="34" y="1740"/>
                      <a:pt x="0" y="1948"/>
                    </a:cubicBezTo>
                  </a:path>
                </a:pathLst>
              </a:custGeom>
              <a:noFill/>
              <a:ln w="508000" cap="flat" cmpd="sng">
                <a:solidFill>
                  <a:srgbClr val="FF0000"/>
                </a:solidFill>
                <a:prstDash val="solid"/>
                <a:round/>
                <a:headEnd type="none" w="med" len="med"/>
                <a:tailEnd type="none" w="med" len="med"/>
              </a:ln>
              <a:effectLst/>
            </p:spPr>
            <p:txBody>
              <a:bodyPr/>
              <a:lstStyle/>
              <a:p>
                <a:endParaRPr lang="en-GB" dirty="0">
                  <a:latin typeface="+mn-lt"/>
                </a:endParaRPr>
              </a:p>
            </p:txBody>
          </p:sp>
          <p:sp>
            <p:nvSpPr>
              <p:cNvPr id="13323" name="Freeform 11"/>
              <p:cNvSpPr>
                <a:spLocks/>
              </p:cNvSpPr>
              <p:nvPr/>
            </p:nvSpPr>
            <p:spPr bwMode="auto">
              <a:xfrm>
                <a:off x="3969" y="1464"/>
                <a:ext cx="188" cy="2012"/>
              </a:xfrm>
              <a:custGeom>
                <a:avLst/>
                <a:gdLst/>
                <a:ahLst/>
                <a:cxnLst>
                  <a:cxn ang="0">
                    <a:pos x="158" y="0"/>
                  </a:cxn>
                  <a:cxn ang="0">
                    <a:pos x="151" y="930"/>
                  </a:cxn>
                  <a:cxn ang="0">
                    <a:pos x="0" y="1909"/>
                  </a:cxn>
                </a:cxnLst>
                <a:rect l="0" t="0" r="r" b="b"/>
                <a:pathLst>
                  <a:path w="177" h="1909">
                    <a:moveTo>
                      <a:pt x="158" y="0"/>
                    </a:moveTo>
                    <a:cubicBezTo>
                      <a:pt x="157" y="155"/>
                      <a:pt x="177" y="612"/>
                      <a:pt x="151" y="930"/>
                    </a:cubicBezTo>
                    <a:cubicBezTo>
                      <a:pt x="125" y="1248"/>
                      <a:pt x="31" y="1705"/>
                      <a:pt x="0" y="1909"/>
                    </a:cubicBezTo>
                  </a:path>
                </a:pathLst>
              </a:custGeom>
              <a:noFill/>
              <a:ln w="508000" cap="flat" cmpd="sng">
                <a:solidFill>
                  <a:srgbClr val="FFFF0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en-GB" dirty="0">
                  <a:latin typeface="+mn-lt"/>
                </a:endParaRPr>
              </a:p>
            </p:txBody>
          </p:sp>
        </p:grpSp>
        <p:sp>
          <p:nvSpPr>
            <p:cNvPr id="13324" name="Rectangle 12"/>
            <p:cNvSpPr>
              <a:spLocks noChangeArrowheads="1"/>
            </p:cNvSpPr>
            <p:nvPr/>
          </p:nvSpPr>
          <p:spPr bwMode="auto">
            <a:xfrm>
              <a:off x="3226482" y="5758997"/>
              <a:ext cx="2041525" cy="553998"/>
            </a:xfrm>
            <a:prstGeom prst="rect">
              <a:avLst/>
            </a:prstGeom>
            <a:noFill/>
            <a:ln>
              <a:noFill/>
              <a:headEnd/>
              <a:tailEnd/>
            </a:ln>
            <a:effectLst/>
          </p:spPr>
          <p:style>
            <a:lnRef idx="1">
              <a:schemeClr val="dk1"/>
            </a:lnRef>
            <a:fillRef idx="2">
              <a:schemeClr val="dk1"/>
            </a:fillRef>
            <a:effectRef idx="1">
              <a:schemeClr val="dk1"/>
            </a:effectRef>
            <a:fontRef idx="minor">
              <a:schemeClr val="dk1"/>
            </a:fontRef>
          </p:style>
          <p:txBody>
            <a:bodyPr wrap="square">
              <a:spAutoFit/>
            </a:bodyPr>
            <a:lstStyle/>
            <a:p>
              <a:pPr eaLnBrk="0" hangingPunct="0"/>
              <a:r>
                <a:rPr lang="en-GB" sz="1500" dirty="0">
                  <a:solidFill>
                    <a:schemeClr val="tx1"/>
                  </a:solidFill>
                  <a:latin typeface="Arial" pitchFamily="34" charset="0"/>
                </a:rPr>
                <a:t>Yellow area is growing faster</a:t>
              </a:r>
            </a:p>
          </p:txBody>
        </p:sp>
      </p:grpSp>
      <p:grpSp>
        <p:nvGrpSpPr>
          <p:cNvPr id="25" name="Group 24"/>
          <p:cNvGrpSpPr/>
          <p:nvPr/>
        </p:nvGrpSpPr>
        <p:grpSpPr>
          <a:xfrm>
            <a:off x="5849937" y="1913393"/>
            <a:ext cx="2357891" cy="3645765"/>
            <a:chOff x="5849937" y="2656343"/>
            <a:chExt cx="2357891" cy="3645765"/>
          </a:xfrm>
        </p:grpSpPr>
        <p:grpSp>
          <p:nvGrpSpPr>
            <p:cNvPr id="21" name="Group 20"/>
            <p:cNvGrpSpPr/>
            <p:nvPr/>
          </p:nvGrpSpPr>
          <p:grpSpPr>
            <a:xfrm>
              <a:off x="6389919" y="2656343"/>
              <a:ext cx="791288" cy="2840943"/>
              <a:chOff x="6634814" y="2338238"/>
              <a:chExt cx="569480" cy="2709214"/>
            </a:xfrm>
          </p:grpSpPr>
          <p:sp>
            <p:nvSpPr>
              <p:cNvPr id="19" name="Freeform 10"/>
              <p:cNvSpPr>
                <a:spLocks/>
              </p:cNvSpPr>
              <p:nvPr/>
            </p:nvSpPr>
            <p:spPr bwMode="auto">
              <a:xfrm rot="976569" flipH="1">
                <a:off x="6634814" y="2338238"/>
                <a:ext cx="152804" cy="2708330"/>
              </a:xfrm>
              <a:custGeom>
                <a:avLst/>
                <a:gdLst/>
                <a:ahLst/>
                <a:cxnLst>
                  <a:cxn ang="0">
                    <a:pos x="164" y="0"/>
                  </a:cxn>
                  <a:cxn ang="0">
                    <a:pos x="162" y="947"/>
                  </a:cxn>
                  <a:cxn ang="0">
                    <a:pos x="0" y="1948"/>
                  </a:cxn>
                </a:cxnLst>
                <a:rect l="0" t="0" r="r" b="b"/>
                <a:pathLst>
                  <a:path w="189" h="1948">
                    <a:moveTo>
                      <a:pt x="164" y="0"/>
                    </a:moveTo>
                    <a:cubicBezTo>
                      <a:pt x="164" y="158"/>
                      <a:pt x="189" y="622"/>
                      <a:pt x="162" y="947"/>
                    </a:cubicBezTo>
                    <a:cubicBezTo>
                      <a:pt x="135" y="1272"/>
                      <a:pt x="34" y="1740"/>
                      <a:pt x="0" y="1948"/>
                    </a:cubicBezTo>
                  </a:path>
                </a:pathLst>
              </a:custGeom>
              <a:noFill/>
              <a:ln w="508000" cap="flat" cmpd="sng">
                <a:solidFill>
                  <a:srgbClr val="FF0000"/>
                </a:solidFill>
                <a:prstDash val="solid"/>
                <a:round/>
                <a:headEnd type="none" w="med" len="med"/>
                <a:tailEnd type="none" w="med" len="med"/>
              </a:ln>
              <a:effectLst/>
            </p:spPr>
            <p:txBody>
              <a:bodyPr/>
              <a:lstStyle/>
              <a:p>
                <a:endParaRPr lang="en-GB" dirty="0">
                  <a:latin typeface="+mn-lt"/>
                </a:endParaRPr>
              </a:p>
            </p:txBody>
          </p:sp>
          <p:sp>
            <p:nvSpPr>
              <p:cNvPr id="20" name="Freeform 11"/>
              <p:cNvSpPr>
                <a:spLocks/>
              </p:cNvSpPr>
              <p:nvPr/>
            </p:nvSpPr>
            <p:spPr bwMode="auto">
              <a:xfrm rot="976569" flipH="1">
                <a:off x="7052298" y="2483397"/>
                <a:ext cx="151996" cy="2564055"/>
              </a:xfrm>
              <a:custGeom>
                <a:avLst/>
                <a:gdLst/>
                <a:ahLst/>
                <a:cxnLst>
                  <a:cxn ang="0">
                    <a:pos x="158" y="0"/>
                  </a:cxn>
                  <a:cxn ang="0">
                    <a:pos x="151" y="930"/>
                  </a:cxn>
                  <a:cxn ang="0">
                    <a:pos x="0" y="1909"/>
                  </a:cxn>
                </a:cxnLst>
                <a:rect l="0" t="0" r="r" b="b"/>
                <a:pathLst>
                  <a:path w="177" h="1909">
                    <a:moveTo>
                      <a:pt x="158" y="0"/>
                    </a:moveTo>
                    <a:cubicBezTo>
                      <a:pt x="157" y="155"/>
                      <a:pt x="177" y="612"/>
                      <a:pt x="151" y="930"/>
                    </a:cubicBezTo>
                    <a:cubicBezTo>
                      <a:pt x="125" y="1248"/>
                      <a:pt x="31" y="1705"/>
                      <a:pt x="0" y="1909"/>
                    </a:cubicBezTo>
                  </a:path>
                </a:pathLst>
              </a:custGeom>
              <a:noFill/>
              <a:ln w="508000" cap="flat" cmpd="sng">
                <a:solidFill>
                  <a:srgbClr val="FFFF00"/>
                </a:solidFill>
                <a:prstDash val="solid"/>
                <a:round/>
                <a:headEnd type="none" w="med" len="med"/>
                <a:tailEnd type="none" w="med" len="med"/>
              </a:ln>
              <a:effectLst/>
            </p:spPr>
            <p:txBody>
              <a:bodyPr/>
              <a:lstStyle/>
              <a:p>
                <a:endParaRPr lang="en-GB" dirty="0">
                  <a:latin typeface="+mn-lt"/>
                </a:endParaRPr>
              </a:p>
            </p:txBody>
          </p:sp>
        </p:grpSp>
        <p:sp>
          <p:nvSpPr>
            <p:cNvPr id="18" name="Rectangle 12"/>
            <p:cNvSpPr>
              <a:spLocks noChangeArrowheads="1"/>
            </p:cNvSpPr>
            <p:nvPr/>
          </p:nvSpPr>
          <p:spPr bwMode="auto">
            <a:xfrm>
              <a:off x="5849937" y="5748110"/>
              <a:ext cx="2357891" cy="553998"/>
            </a:xfrm>
            <a:prstGeom prst="rect">
              <a:avLst/>
            </a:prstGeom>
            <a:noFill/>
            <a:ln>
              <a:noFill/>
              <a:headEnd/>
              <a:tailEnd/>
            </a:ln>
            <a:effectLst/>
          </p:spPr>
          <p:style>
            <a:lnRef idx="1">
              <a:schemeClr val="dk1"/>
            </a:lnRef>
            <a:fillRef idx="2">
              <a:schemeClr val="dk1"/>
            </a:fillRef>
            <a:effectRef idx="1">
              <a:schemeClr val="dk1"/>
            </a:effectRef>
            <a:fontRef idx="minor">
              <a:schemeClr val="dk1"/>
            </a:fontRef>
          </p:style>
          <p:txBody>
            <a:bodyPr wrap="square">
              <a:spAutoFit/>
            </a:bodyPr>
            <a:lstStyle/>
            <a:p>
              <a:pPr eaLnBrk="0" hangingPunct="0"/>
              <a:r>
                <a:rPr lang="en-GB" sz="1500" dirty="0">
                  <a:solidFill>
                    <a:schemeClr val="tx1"/>
                  </a:solidFill>
                  <a:latin typeface="Arial" pitchFamily="34" charset="0"/>
                </a:rPr>
                <a:t>Yellow area is growing slower</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1"/>
          </p:nvPr>
        </p:nvSpPr>
        <p:spPr/>
        <p:txBody>
          <a:bodyPr/>
          <a:lstStyle/>
          <a:p>
            <a:endParaRPr lang="en-GB" dirty="0"/>
          </a:p>
          <a:p>
            <a:endParaRPr lang="en-GB" dirty="0"/>
          </a:p>
        </p:txBody>
      </p:sp>
      <p:sp>
        <p:nvSpPr>
          <p:cNvPr id="15363" name="Rectangle 3"/>
          <p:cNvSpPr>
            <a:spLocks noGrp="1" noChangeArrowheads="1"/>
          </p:cNvSpPr>
          <p:nvPr>
            <p:ph type="title" idx="4294967295"/>
          </p:nvPr>
        </p:nvSpPr>
        <p:spPr>
          <a:xfrm>
            <a:off x="187325" y="434975"/>
            <a:ext cx="8956675" cy="1052513"/>
          </a:xfrm>
        </p:spPr>
        <p:txBody>
          <a:bodyPr bIns="91440" anchor="b" anchorCtr="0">
            <a:noAutofit/>
          </a:bodyPr>
          <a:lstStyle/>
          <a:p>
            <a:pPr algn="ctr"/>
            <a:r>
              <a:rPr lang="en-GB" sz="4500" b="1" dirty="0"/>
              <a:t>Laminitic differential hoof growth is faster at heel</a:t>
            </a:r>
          </a:p>
        </p:txBody>
      </p:sp>
      <p:pic>
        <p:nvPicPr>
          <p:cNvPr id="15362" name="Picture 2" descr="AI018"/>
          <p:cNvPicPr>
            <a:picLocks noChangeAspect="1" noChangeArrowheads="1"/>
          </p:cNvPicPr>
          <p:nvPr/>
        </p:nvPicPr>
        <p:blipFill>
          <a:blip r:embed="rId3" cstate="print"/>
          <a:srcRect/>
          <a:stretch>
            <a:fillRect/>
          </a:stretch>
        </p:blipFill>
        <p:spPr bwMode="auto">
          <a:xfrm>
            <a:off x="848299" y="1410158"/>
            <a:ext cx="7425369" cy="5219263"/>
          </a:xfrm>
          <a:prstGeom prst="rect">
            <a:avLst/>
          </a:prstGeom>
          <a:noFill/>
          <a:ln w="50800">
            <a:solidFill>
              <a:schemeClr val="bg1"/>
            </a:solidFill>
          </a:ln>
          <a:effectLst>
            <a:outerShdw blurRad="50800" dist="101600" dir="2700000" algn="tl" rotWithShape="0">
              <a:prstClr val="black">
                <a:alpha val="40000"/>
              </a:prstClr>
            </a:outerShdw>
          </a:effectLst>
        </p:spPr>
      </p:pic>
      <p:cxnSp>
        <p:nvCxnSpPr>
          <p:cNvPr id="6" name="Straight Connector 5"/>
          <p:cNvCxnSpPr/>
          <p:nvPr/>
        </p:nvCxnSpPr>
        <p:spPr>
          <a:xfrm>
            <a:off x="4891489" y="2005069"/>
            <a:ext cx="539826" cy="369065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8" descr="AJ014 clean.jpg"/>
          <p:cNvPicPr>
            <a:picLocks noChangeAspect="1"/>
          </p:cNvPicPr>
          <p:nvPr/>
        </p:nvPicPr>
        <p:blipFill>
          <a:blip r:embed="rId3" cstate="print">
            <a:lum bright="20000"/>
          </a:blip>
          <a:srcRect l="6688" t="23360" r="7476" b="24603"/>
          <a:stretch>
            <a:fillRect/>
          </a:stretch>
        </p:blipFill>
        <p:spPr bwMode="auto">
          <a:xfrm>
            <a:off x="655627" y="1545775"/>
            <a:ext cx="7848872" cy="4138930"/>
          </a:xfrm>
          <a:prstGeom prst="rect">
            <a:avLst/>
          </a:prstGeom>
          <a:noFill/>
          <a:ln w="50800">
            <a:solidFill>
              <a:schemeClr val="bg1"/>
            </a:solidFill>
            <a:miter lim="800000"/>
            <a:headEnd/>
            <a:tailEnd/>
          </a:ln>
          <a:effectLst>
            <a:outerShdw blurRad="292100" dist="101600" dir="2700000" algn="tl" rotWithShape="0">
              <a:prstClr val="black">
                <a:alpha val="65000"/>
              </a:prstClr>
            </a:outerShdw>
          </a:effectLst>
        </p:spPr>
      </p:pic>
      <p:sp>
        <p:nvSpPr>
          <p:cNvPr id="7" name="Footer Placeholder 3"/>
          <p:cNvSpPr>
            <a:spLocks noGrp="1"/>
          </p:cNvSpPr>
          <p:nvPr>
            <p:ph type="ftr" sz="quarter" idx="11"/>
          </p:nvPr>
        </p:nvSpPr>
        <p:spPr/>
        <p:txBody>
          <a:bodyPr/>
          <a:lstStyle/>
          <a:p>
            <a:endParaRPr lang="en-GB" dirty="0"/>
          </a:p>
          <a:p>
            <a:endParaRPr lang="en-GB" dirty="0"/>
          </a:p>
        </p:txBody>
      </p:sp>
      <p:sp>
        <p:nvSpPr>
          <p:cNvPr id="9" name="Title 8"/>
          <p:cNvSpPr>
            <a:spLocks noGrp="1"/>
          </p:cNvSpPr>
          <p:nvPr>
            <p:ph type="title" idx="4294967295"/>
          </p:nvPr>
        </p:nvSpPr>
        <p:spPr>
          <a:xfrm>
            <a:off x="0" y="354013"/>
            <a:ext cx="8890612" cy="1154112"/>
          </a:xfrm>
        </p:spPr>
        <p:txBody>
          <a:bodyPr>
            <a:noAutofit/>
          </a:bodyPr>
          <a:lstStyle/>
          <a:p>
            <a:pPr algn="ctr"/>
            <a:r>
              <a:rPr lang="en-GB" sz="4500" b="1" dirty="0"/>
              <a:t>Normal differential hoof growth is slower at heel</a:t>
            </a:r>
          </a:p>
        </p:txBody>
      </p:sp>
      <p:cxnSp>
        <p:nvCxnSpPr>
          <p:cNvPr id="25" name="Straight Connector 24"/>
          <p:cNvCxnSpPr/>
          <p:nvPr/>
        </p:nvCxnSpPr>
        <p:spPr>
          <a:xfrm>
            <a:off x="2500829" y="2192357"/>
            <a:ext cx="3029638" cy="33601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xmlns="" id="{69F292DD-D6DD-1646-3C90-FDCE34AC336C}"/>
              </a:ext>
            </a:extLst>
          </p:cNvPr>
          <p:cNvCxnSpPr/>
          <p:nvPr/>
        </p:nvCxnSpPr>
        <p:spPr>
          <a:xfrm>
            <a:off x="5269261" y="1333465"/>
            <a:ext cx="3029638" cy="33601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25"/>
                                        </p:tgtEl>
                                      </p:cBhvr>
                                    </p:animEffect>
                                    <p:set>
                                      <p:cBhvr>
                                        <p:cTn id="12" dur="1" fill="hold">
                                          <p:stCondLst>
                                            <p:cond delay="1999"/>
                                          </p:stCondLst>
                                        </p:cTn>
                                        <p:tgtEl>
                                          <p:spTgt spid="25"/>
                                        </p:tgtEl>
                                        <p:attrNameLst>
                                          <p:attrName>style.visibility</p:attrName>
                                        </p:attrNameLst>
                                      </p:cBhvr>
                                      <p:to>
                                        <p:strVal val="hidden"/>
                                      </p:to>
                                    </p:set>
                                  </p:childTnLst>
                                </p:cTn>
                              </p:par>
                              <p:par>
                                <p:cTn id="13" presetID="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 fill="hold"/>
                                        <p:tgtEl>
                                          <p:spTgt spid="2"/>
                                        </p:tgtEl>
                                        <p:attrNameLst>
                                          <p:attrName>ppt_x</p:attrName>
                                        </p:attrNameLst>
                                      </p:cBhvr>
                                      <p:tavLst>
                                        <p:tav tm="0">
                                          <p:val>
                                            <p:strVal val="#ppt_x"/>
                                          </p:val>
                                        </p:tav>
                                        <p:tav tm="100000">
                                          <p:val>
                                            <p:strVal val="#ppt_x"/>
                                          </p:val>
                                        </p:tav>
                                      </p:tavLst>
                                    </p:anim>
                                    <p:anim calcmode="lin" valueType="num">
                                      <p:cBhvr additive="base">
                                        <p:cTn id="16" dur="1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dirty="0"/>
          </a:p>
          <a:p>
            <a:endParaRPr lang="en-GB" dirty="0"/>
          </a:p>
        </p:txBody>
      </p:sp>
      <p:sp>
        <p:nvSpPr>
          <p:cNvPr id="16" name="Title 15"/>
          <p:cNvSpPr>
            <a:spLocks noGrp="1"/>
          </p:cNvSpPr>
          <p:nvPr>
            <p:ph type="title" idx="4294967295"/>
          </p:nvPr>
        </p:nvSpPr>
        <p:spPr>
          <a:xfrm>
            <a:off x="0" y="273050"/>
            <a:ext cx="9144000" cy="1143000"/>
          </a:xfrm>
        </p:spPr>
        <p:txBody>
          <a:bodyPr>
            <a:normAutofit/>
          </a:bodyPr>
          <a:lstStyle/>
          <a:p>
            <a:pPr algn="ctr"/>
            <a:r>
              <a:rPr lang="en-GB" b="1" dirty="0"/>
              <a:t>Laminal orientation in hoof</a:t>
            </a:r>
          </a:p>
        </p:txBody>
      </p:sp>
      <p:pic>
        <p:nvPicPr>
          <p:cNvPr id="10" name="Content Placeholder 9" descr="AJ016.jpg"/>
          <p:cNvPicPr>
            <a:picLocks noGrp="1" noChangeAspect="1"/>
          </p:cNvPicPr>
          <p:nvPr>
            <p:ph sz="quarter" idx="4294967295"/>
          </p:nvPr>
        </p:nvPicPr>
        <p:blipFill>
          <a:blip r:embed="rId2" cstate="print"/>
          <a:stretch>
            <a:fillRect/>
          </a:stretch>
        </p:blipFill>
        <p:spPr>
          <a:xfrm>
            <a:off x="5243321" y="1712741"/>
            <a:ext cx="3008312" cy="4556125"/>
          </a:xfrm>
          <a:ln w="50800">
            <a:solidFill>
              <a:schemeClr val="bg1"/>
            </a:solidFill>
          </a:ln>
          <a:effectLst>
            <a:outerShdw blurRad="50800" dist="38100" dir="2700000" algn="tl" rotWithShape="0">
              <a:prstClr val="black">
                <a:alpha val="40000"/>
              </a:prstClr>
            </a:outerShdw>
          </a:effectLst>
        </p:spPr>
      </p:pic>
      <p:sp>
        <p:nvSpPr>
          <p:cNvPr id="12" name="Equal 11"/>
          <p:cNvSpPr/>
          <p:nvPr/>
        </p:nvSpPr>
        <p:spPr>
          <a:xfrm>
            <a:off x="7425368" y="3404210"/>
            <a:ext cx="661012" cy="341523"/>
          </a:xfrm>
          <a:prstGeom prst="mathEqual">
            <a:avLst>
              <a:gd name="adj1" fmla="val 23520"/>
              <a:gd name="adj2" fmla="val 5296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3300"/>
              </a:solidFill>
            </a:endParaRPr>
          </a:p>
        </p:txBody>
      </p:sp>
      <p:sp>
        <p:nvSpPr>
          <p:cNvPr id="14" name="Equal 13"/>
          <p:cNvSpPr/>
          <p:nvPr/>
        </p:nvSpPr>
        <p:spPr>
          <a:xfrm>
            <a:off x="5177576" y="3391355"/>
            <a:ext cx="661012" cy="341523"/>
          </a:xfrm>
          <a:prstGeom prst="mathEqual">
            <a:avLst>
              <a:gd name="adj1" fmla="val 23520"/>
              <a:gd name="adj2" fmla="val 5296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3300"/>
              </a:solidFill>
            </a:endParaRPr>
          </a:p>
        </p:txBody>
      </p:sp>
      <p:sp>
        <p:nvSpPr>
          <p:cNvPr id="15" name="Equal 14"/>
          <p:cNvSpPr/>
          <p:nvPr/>
        </p:nvSpPr>
        <p:spPr>
          <a:xfrm rot="5400000">
            <a:off x="6354897" y="4933716"/>
            <a:ext cx="661012" cy="341523"/>
          </a:xfrm>
          <a:prstGeom prst="mathEqual">
            <a:avLst>
              <a:gd name="adj1" fmla="val 23520"/>
              <a:gd name="adj2" fmla="val 5296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3300"/>
              </a:solidFill>
            </a:endParaRPr>
          </a:p>
        </p:txBody>
      </p:sp>
      <p:sp>
        <p:nvSpPr>
          <p:cNvPr id="11" name="Striped Right Arrow 10"/>
          <p:cNvSpPr/>
          <p:nvPr/>
        </p:nvSpPr>
        <p:spPr>
          <a:xfrm rot="5400000">
            <a:off x="5083001" y="3396675"/>
            <a:ext cx="1064214" cy="289630"/>
          </a:xfrm>
          <a:prstGeom prst="stripedRightArrow">
            <a:avLst>
              <a:gd name="adj1" fmla="val 19696"/>
              <a:gd name="adj2" fmla="val 50000"/>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Striped Right Arrow 12"/>
          <p:cNvSpPr/>
          <p:nvPr/>
        </p:nvSpPr>
        <p:spPr>
          <a:xfrm rot="5400000">
            <a:off x="7103325" y="3464031"/>
            <a:ext cx="1064214" cy="289630"/>
          </a:xfrm>
          <a:prstGeom prst="stripedRightArrow">
            <a:avLst>
              <a:gd name="adj1" fmla="val 19696"/>
              <a:gd name="adj2" fmla="val 50000"/>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Content Placeholder 2"/>
          <p:cNvSpPr txBox="1">
            <a:spLocks/>
          </p:cNvSpPr>
          <p:nvPr/>
        </p:nvSpPr>
        <p:spPr>
          <a:xfrm>
            <a:off x="247880" y="1421176"/>
            <a:ext cx="3707176" cy="4715219"/>
          </a:xfrm>
          <a:prstGeom prst="rect">
            <a:avLst/>
          </a:prstGeom>
        </p:spPr>
        <p:txBody>
          <a:bodyPr vert="horz">
            <a:normAutofit fontScale="92500" lnSpcReduction="20000"/>
          </a:bodyPr>
          <a:lstStyle/>
          <a:p>
            <a:pPr marL="274320" lvl="0" indent="-274320" fontAlgn="auto">
              <a:spcBef>
                <a:spcPts val="580"/>
              </a:spcBef>
              <a:spcAft>
                <a:spcPts val="0"/>
              </a:spcAft>
              <a:buClr>
                <a:schemeClr val="accent1"/>
              </a:buClr>
              <a:buSzPct val="85000"/>
              <a:buFont typeface="Wingdings 2"/>
              <a:buChar char=""/>
            </a:pPr>
            <a:r>
              <a:rPr lang="en-US" sz="2400" dirty="0">
                <a:solidFill>
                  <a:schemeClr val="tx1">
                    <a:lumMod val="95000"/>
                    <a:lumOff val="5000"/>
                  </a:schemeClr>
                </a:solidFill>
                <a:latin typeface="+mj-lt"/>
              </a:rPr>
              <a:t>Laminal orientation has a major role during the period the hoof capsule is distorting</a:t>
            </a:r>
          </a:p>
          <a:p>
            <a:pPr marL="274320" indent="-274320" fontAlgn="auto">
              <a:spcBef>
                <a:spcPts val="580"/>
              </a:spcBef>
              <a:spcAft>
                <a:spcPts val="0"/>
              </a:spcAft>
              <a:buClr>
                <a:schemeClr val="accent1"/>
              </a:buClr>
              <a:buSzPct val="85000"/>
              <a:buFont typeface="Wingdings 2"/>
              <a:buChar char=""/>
            </a:pPr>
            <a:r>
              <a:rPr lang="en-US" sz="2400" dirty="0">
                <a:solidFill>
                  <a:schemeClr val="tx1">
                    <a:lumMod val="95000"/>
                    <a:lumOff val="5000"/>
                  </a:schemeClr>
                </a:solidFill>
                <a:latin typeface="+mj-lt"/>
              </a:rPr>
              <a:t>The laminae at the heels are orientated 90° to the direction of distortion and are able to resist the forces of distortion.</a:t>
            </a:r>
          </a:p>
          <a:p>
            <a:pPr marL="274320" lvl="0" indent="-274320" fontAlgn="auto">
              <a:spcBef>
                <a:spcPts val="580"/>
              </a:spcBef>
              <a:spcAft>
                <a:spcPts val="0"/>
              </a:spcAft>
              <a:buClr>
                <a:schemeClr val="accent1"/>
              </a:buClr>
              <a:buSzPct val="85000"/>
              <a:buFont typeface="Wingdings 2"/>
              <a:buChar char=""/>
            </a:pPr>
            <a:r>
              <a:rPr lang="en-US" sz="2400" dirty="0">
                <a:solidFill>
                  <a:schemeClr val="tx1">
                    <a:lumMod val="95000"/>
                    <a:lumOff val="5000"/>
                  </a:schemeClr>
                </a:solidFill>
                <a:latin typeface="+mj-lt"/>
              </a:rPr>
              <a:t>The dorsal laminae are orientated in line with the direction of distortion and are overwhelmed and become elongated as the hoof capsule distorts</a:t>
            </a:r>
            <a:endParaRPr lang="en-GB" sz="2400" dirty="0">
              <a:solidFill>
                <a:schemeClr val="tx1">
                  <a:lumMod val="95000"/>
                  <a:lumOff val="5000"/>
                </a:schemeClr>
              </a:solidFill>
              <a:latin typeface="+mj-lt"/>
            </a:endParaRPr>
          </a:p>
          <a:p>
            <a:pPr marL="274320" marR="0" lvl="0" indent="-274320" algn="l" defTabSz="914400" rtl="0" eaLnBrk="1" fontAlgn="auto" latinLnBrk="0" hangingPunct="1">
              <a:lnSpc>
                <a:spcPct val="100000"/>
              </a:lnSpc>
              <a:spcBef>
                <a:spcPts val="580"/>
              </a:spcBef>
              <a:spcAft>
                <a:spcPts val="0"/>
              </a:spcAft>
              <a:buClr>
                <a:schemeClr val="accent1"/>
              </a:buClr>
              <a:buSzPct val="85000"/>
              <a:buFont typeface="Wingdings 2"/>
              <a:buChar char=""/>
              <a:tabLst/>
              <a:defRPr/>
            </a:pPr>
            <a:endParaRPr lang="en-US" sz="2600" dirty="0">
              <a:solidFill>
                <a:schemeClr val="tx1">
                  <a:lumMod val="95000"/>
                  <a:lumOff val="5000"/>
                </a:schemeClr>
              </a:solidFill>
              <a:latin typeface="+mn-lt"/>
            </a:endParaRPr>
          </a:p>
          <a:p>
            <a:pPr marL="274320" marR="0" lvl="0" indent="-274320" algn="l" defTabSz="914400" rtl="0" eaLnBrk="1" fontAlgn="auto" latinLnBrk="0" hangingPunct="1">
              <a:lnSpc>
                <a:spcPct val="100000"/>
              </a:lnSpc>
              <a:spcBef>
                <a:spcPts val="580"/>
              </a:spcBef>
              <a:spcAft>
                <a:spcPts val="0"/>
              </a:spcAft>
              <a:buClr>
                <a:schemeClr val="accent1"/>
              </a:buClr>
              <a:buSzPct val="85000"/>
              <a:buFont typeface="Wingdings 2"/>
              <a:buChar char=""/>
              <a:tabLst/>
              <a:defRPr/>
            </a:pPr>
            <a:endParaRPr kumimoji="0" lang="en-US" sz="2600" b="0" i="0" u="none" strike="noStrike" kern="1200" cap="none" spc="0" normalizeH="0" baseline="0" noProof="0" dirty="0">
              <a:ln>
                <a:noFill/>
              </a:ln>
              <a:solidFill>
                <a:schemeClr val="tx1"/>
              </a:solidFill>
              <a:effectLst/>
              <a:uLnTx/>
              <a:uFillTx/>
              <a:latin typeface="+mj-lt"/>
              <a:ea typeface="+mn-ea"/>
              <a:cs typeface="+mn-cs"/>
            </a:endParaRPr>
          </a:p>
          <a:p>
            <a:pPr marL="274320" marR="0" lvl="0" indent="-274320" algn="l" defTabSz="914400" rtl="0" eaLnBrk="1" fontAlgn="auto" latinLnBrk="0" hangingPunct="1">
              <a:lnSpc>
                <a:spcPct val="100000"/>
              </a:lnSpc>
              <a:spcBef>
                <a:spcPts val="580"/>
              </a:spcBef>
              <a:spcAft>
                <a:spcPts val="0"/>
              </a:spcAft>
              <a:buClr>
                <a:schemeClr val="accent1"/>
              </a:buClr>
              <a:buSzPct val="85000"/>
              <a:buFont typeface="Wingdings 2"/>
              <a:buChar char=""/>
              <a:tabLst/>
              <a:defRPr/>
            </a:pPr>
            <a:endParaRPr kumimoji="0" lang="en-GB" sz="2600" b="0" i="0" u="none" strike="noStrike" kern="1200" cap="none" spc="0" normalizeH="0" baseline="0" noProof="0" dirty="0">
              <a:ln>
                <a:noFill/>
              </a:ln>
              <a:solidFill>
                <a:schemeClr val="tx1"/>
              </a:solidFill>
              <a:effectLst/>
              <a:uLnTx/>
              <a:uFillTx/>
              <a:latin typeface="+mj-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0" presetClass="exit" presetSubtype="0" fill="hold" grpId="1" nodeType="withEffect">
                                  <p:stCondLst>
                                    <p:cond delay="0"/>
                                  </p:stCondLst>
                                  <p:childTnLst>
                                    <p:animEffect transition="out" filter="fade">
                                      <p:cBhvr>
                                        <p:cTn id="18" dur="2000"/>
                                        <p:tgtEl>
                                          <p:spTgt spid="12"/>
                                        </p:tgtEl>
                                      </p:cBhvr>
                                    </p:animEffect>
                                    <p:set>
                                      <p:cBhvr>
                                        <p:cTn id="19" dur="1" fill="hold">
                                          <p:stCondLst>
                                            <p:cond delay="1999"/>
                                          </p:stCondLst>
                                        </p:cTn>
                                        <p:tgtEl>
                                          <p:spTgt spid="12"/>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2000"/>
                                        <p:tgtEl>
                                          <p:spTgt spid="14"/>
                                        </p:tgtEl>
                                      </p:cBhvr>
                                    </p:animEffect>
                                    <p:set>
                                      <p:cBhvr>
                                        <p:cTn id="22" dur="1" fill="hold">
                                          <p:stCondLst>
                                            <p:cond delay="1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4" grpId="0" animBg="1"/>
      <p:bldP spid="14" grpId="1"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1"/>
          </p:nvPr>
        </p:nvSpPr>
        <p:spPr/>
        <p:txBody>
          <a:bodyPr/>
          <a:lstStyle/>
          <a:p>
            <a:endParaRPr lang="en-GB" dirty="0"/>
          </a:p>
          <a:p>
            <a:endParaRPr lang="en-GB" dirty="0"/>
          </a:p>
        </p:txBody>
      </p:sp>
      <p:sp>
        <p:nvSpPr>
          <p:cNvPr id="6" name="Title 5"/>
          <p:cNvSpPr>
            <a:spLocks noGrp="1"/>
          </p:cNvSpPr>
          <p:nvPr>
            <p:ph type="title" idx="4294967295"/>
          </p:nvPr>
        </p:nvSpPr>
        <p:spPr>
          <a:xfrm>
            <a:off x="0" y="627528"/>
            <a:ext cx="9144000" cy="1757084"/>
          </a:xfrm>
        </p:spPr>
        <p:txBody>
          <a:bodyPr>
            <a:normAutofit fontScale="90000"/>
          </a:bodyPr>
          <a:lstStyle/>
          <a:p>
            <a:pPr algn="ctr"/>
            <a:r>
              <a:rPr lang="en-GB" b="1" dirty="0"/>
              <a:t>Peeling – the most efficient way to separate bonded surfaces!</a:t>
            </a:r>
            <a:r>
              <a:rPr lang="en-GB" dirty="0"/>
              <a:t/>
            </a:r>
            <a:br>
              <a:rPr lang="en-GB" dirty="0"/>
            </a:br>
            <a:endParaRPr lang="en-GB" sz="3600" dirty="0"/>
          </a:p>
        </p:txBody>
      </p:sp>
      <p:pic>
        <p:nvPicPr>
          <p:cNvPr id="7" name="Content Placeholder 6" descr="Peeling.bmp"/>
          <p:cNvPicPr>
            <a:picLocks noChangeAspect="1"/>
          </p:cNvPicPr>
          <p:nvPr/>
        </p:nvPicPr>
        <p:blipFill>
          <a:blip r:embed="rId3" cstate="print">
            <a:lum/>
          </a:blip>
          <a:srcRect r="34103"/>
          <a:stretch>
            <a:fillRect/>
          </a:stretch>
        </p:blipFill>
        <p:spPr>
          <a:xfrm>
            <a:off x="1075978" y="2151837"/>
            <a:ext cx="3944257" cy="3366817"/>
          </a:xfrm>
          <a:prstGeom prst="rect">
            <a:avLst/>
          </a:prstGeom>
          <a:noFill/>
          <a:ln w="50800">
            <a:solidFill>
              <a:schemeClr val="bg1"/>
            </a:solidFill>
          </a:ln>
          <a:effectLst>
            <a:outerShdw blurRad="50800" dist="101600" dir="2700000" algn="tl" rotWithShape="0">
              <a:prstClr val="black">
                <a:alpha val="40000"/>
              </a:prstClr>
            </a:outerShdw>
          </a:effectLst>
        </p:spPr>
      </p:pic>
      <p:sp>
        <p:nvSpPr>
          <p:cNvPr id="8" name="TextBox 7"/>
          <p:cNvSpPr txBox="1"/>
          <p:nvPr/>
        </p:nvSpPr>
        <p:spPr>
          <a:xfrm>
            <a:off x="5266063" y="2225406"/>
            <a:ext cx="3349127" cy="2677656"/>
          </a:xfrm>
          <a:prstGeom prst="rect">
            <a:avLst/>
          </a:prstGeom>
          <a:noFill/>
        </p:spPr>
        <p:txBody>
          <a:bodyPr wrap="square" rtlCol="0">
            <a:spAutoFit/>
          </a:bodyPr>
          <a:lstStyle/>
          <a:p>
            <a:r>
              <a:rPr lang="en-GB" sz="2400" dirty="0">
                <a:solidFill>
                  <a:schemeClr val="tx1"/>
                </a:solidFill>
              </a:rPr>
              <a:t>Requires less than 1/20 of the force compared to ‘sudden and complete detachment’ as it acts on a very small surface area at any one time</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endParaRPr lang="en-GB"/>
          </a:p>
          <a:p>
            <a:endParaRPr lang="en-GB" dirty="0"/>
          </a:p>
        </p:txBody>
      </p:sp>
      <p:sp>
        <p:nvSpPr>
          <p:cNvPr id="18435" name="Rectangle 3"/>
          <p:cNvSpPr>
            <a:spLocks noGrp="1" noChangeArrowheads="1"/>
          </p:cNvSpPr>
          <p:nvPr>
            <p:ph type="title" idx="4294967295"/>
          </p:nvPr>
        </p:nvSpPr>
        <p:spPr>
          <a:xfrm>
            <a:off x="0" y="403225"/>
            <a:ext cx="9144000" cy="836613"/>
          </a:xfrm>
        </p:spPr>
        <p:txBody>
          <a:bodyPr>
            <a:normAutofit/>
          </a:bodyPr>
          <a:lstStyle/>
          <a:p>
            <a:pPr algn="ctr"/>
            <a:r>
              <a:rPr lang="en-GB" b="1" dirty="0"/>
              <a:t>The dorsal hoof wall is an arch</a:t>
            </a:r>
          </a:p>
        </p:txBody>
      </p:sp>
      <p:sp>
        <p:nvSpPr>
          <p:cNvPr id="18436" name="Rectangle 4"/>
          <p:cNvSpPr>
            <a:spLocks noGrp="1" noChangeArrowheads="1"/>
          </p:cNvSpPr>
          <p:nvPr>
            <p:ph sz="quarter" idx="4294967295"/>
          </p:nvPr>
        </p:nvSpPr>
        <p:spPr>
          <a:xfrm>
            <a:off x="506776" y="1644649"/>
            <a:ext cx="4076241" cy="4712083"/>
          </a:xfrm>
        </p:spPr>
        <p:txBody>
          <a:bodyPr>
            <a:normAutofit/>
          </a:bodyPr>
          <a:lstStyle/>
          <a:p>
            <a:r>
              <a:rPr lang="en-GB" sz="2000" b="0" dirty="0">
                <a:latin typeface="+mj-lt"/>
              </a:rPr>
              <a:t>Arches are extremely strong structural shapes</a:t>
            </a:r>
          </a:p>
          <a:p>
            <a:r>
              <a:rPr lang="en-GB" sz="2000" dirty="0">
                <a:latin typeface="+mj-lt"/>
              </a:rPr>
              <a:t>The dorsal hoof wall can be considered as an arch from which the distal phalanx is suspended</a:t>
            </a:r>
          </a:p>
          <a:p>
            <a:r>
              <a:rPr lang="en-GB" sz="2000" b="0" dirty="0">
                <a:latin typeface="+mj-lt"/>
              </a:rPr>
              <a:t>As the </a:t>
            </a:r>
            <a:r>
              <a:rPr lang="en-GB" sz="2000" dirty="0">
                <a:latin typeface="+mj-lt"/>
              </a:rPr>
              <a:t>hoof capsule distorts the arched dorsal wall is displaced forward, placing forces of extension on to the laminal bond</a:t>
            </a:r>
          </a:p>
          <a:p>
            <a:r>
              <a:rPr lang="en-GB" sz="2000" dirty="0">
                <a:latin typeface="+mj-lt"/>
              </a:rPr>
              <a:t>The distended laminae are oriented parallel to the direction the dorsal wall has been displaced.</a:t>
            </a:r>
            <a:endParaRPr lang="en-GB" sz="2000" b="0" dirty="0">
              <a:latin typeface="+mj-lt"/>
            </a:endParaRPr>
          </a:p>
        </p:txBody>
      </p:sp>
      <p:pic>
        <p:nvPicPr>
          <p:cNvPr id="18437" name="Picture 5" descr="P002"/>
          <p:cNvPicPr>
            <a:picLocks noChangeAspect="1" noChangeArrowheads="1"/>
          </p:cNvPicPr>
          <p:nvPr/>
        </p:nvPicPr>
        <p:blipFill>
          <a:blip r:embed="rId3" cstate="print"/>
          <a:srcRect/>
          <a:stretch>
            <a:fillRect/>
          </a:stretch>
        </p:blipFill>
        <p:spPr bwMode="auto">
          <a:xfrm>
            <a:off x="4853416" y="1163753"/>
            <a:ext cx="3433762" cy="5229225"/>
          </a:xfrm>
          <a:prstGeom prst="roundRect">
            <a:avLst>
              <a:gd name="adj" fmla="val 0"/>
            </a:avLst>
          </a:prstGeom>
          <a:ln w="50800">
            <a:solidFill>
              <a:schemeClr val="bg1"/>
            </a:solidFill>
          </a:ln>
          <a:effectLst>
            <a:outerShdw blurRad="50800" dist="1016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pic>
        <p:nvPicPr>
          <p:cNvPr id="18438" name="Picture 6" descr="HoofBridgeArch copy"/>
          <p:cNvPicPr>
            <a:picLocks noChangeAspect="1" noChangeArrowheads="1"/>
          </p:cNvPicPr>
          <p:nvPr/>
        </p:nvPicPr>
        <p:blipFill>
          <a:blip r:embed="rId4" cstate="print"/>
          <a:srcRect/>
          <a:stretch>
            <a:fillRect/>
          </a:stretch>
        </p:blipFill>
        <p:spPr bwMode="auto">
          <a:xfrm>
            <a:off x="4853416" y="1163753"/>
            <a:ext cx="3433762" cy="5229225"/>
          </a:xfrm>
          <a:prstGeom prst="roundRect">
            <a:avLst>
              <a:gd name="adj" fmla="val 0"/>
            </a:avLst>
          </a:prstGeom>
          <a:ln w="50800">
            <a:solidFill>
              <a:schemeClr val="bg1"/>
            </a:solid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pic>
        <p:nvPicPr>
          <p:cNvPr id="12" name="Picture 11" descr="2007 0023 Pearl-Mathews 09-05-07 RF copy.gif"/>
          <p:cNvPicPr>
            <a:picLocks noChangeAspect="1"/>
          </p:cNvPicPr>
          <p:nvPr/>
        </p:nvPicPr>
        <p:blipFill>
          <a:blip r:embed="rId5" cstate="print"/>
          <a:stretch>
            <a:fillRect/>
          </a:stretch>
        </p:blipFill>
        <p:spPr>
          <a:xfrm>
            <a:off x="4959794" y="2873059"/>
            <a:ext cx="3147495" cy="3977640"/>
          </a:xfrm>
          <a:prstGeom prst="rect">
            <a:avLst/>
          </a:prstGeom>
        </p:spPr>
      </p:pic>
      <p:grpSp>
        <p:nvGrpSpPr>
          <p:cNvPr id="11" name="Group 10"/>
          <p:cNvGrpSpPr/>
          <p:nvPr/>
        </p:nvGrpSpPr>
        <p:grpSpPr>
          <a:xfrm>
            <a:off x="5040630" y="4011930"/>
            <a:ext cx="2948940" cy="1131571"/>
            <a:chOff x="4867276" y="4343399"/>
            <a:chExt cx="3200403" cy="800102"/>
          </a:xfrm>
        </p:grpSpPr>
        <p:sp>
          <p:nvSpPr>
            <p:cNvPr id="9" name="Striped Right Arrow 8"/>
            <p:cNvSpPr/>
            <p:nvPr/>
          </p:nvSpPr>
          <p:spPr>
            <a:xfrm rot="16200000">
              <a:off x="4648202" y="4562473"/>
              <a:ext cx="752476" cy="314327"/>
            </a:xfrm>
            <a:prstGeom prst="stripedRightArrow">
              <a:avLst>
                <a:gd name="adj1" fmla="val 19696"/>
                <a:gd name="adj2" fmla="val 50000"/>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Striped Right Arrow 9"/>
            <p:cNvSpPr/>
            <p:nvPr/>
          </p:nvSpPr>
          <p:spPr>
            <a:xfrm rot="16200000">
              <a:off x="7534278" y="4610099"/>
              <a:ext cx="752476" cy="314327"/>
            </a:xfrm>
            <a:prstGeom prst="stripedRightArrow">
              <a:avLst>
                <a:gd name="adj1" fmla="val 19696"/>
                <a:gd name="adj2" fmla="val 50000"/>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436">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6">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dirty="0"/>
          </a:p>
          <a:p>
            <a:endParaRPr lang="en-GB" dirty="0"/>
          </a:p>
        </p:txBody>
      </p:sp>
      <p:sp>
        <p:nvSpPr>
          <p:cNvPr id="3" name="Text Placeholder 2"/>
          <p:cNvSpPr>
            <a:spLocks noGrp="1"/>
          </p:cNvSpPr>
          <p:nvPr>
            <p:ph type="body" idx="4294967295"/>
          </p:nvPr>
        </p:nvSpPr>
        <p:spPr>
          <a:xfrm>
            <a:off x="244781" y="1919535"/>
            <a:ext cx="2828925" cy="3668713"/>
          </a:xfrm>
        </p:spPr>
        <p:txBody>
          <a:bodyPr>
            <a:normAutofit/>
          </a:bodyPr>
          <a:lstStyle/>
          <a:p>
            <a:r>
              <a:rPr lang="en-GB" dirty="0"/>
              <a:t>It can’t compress or it would not support the full weight of the horse!</a:t>
            </a:r>
          </a:p>
        </p:txBody>
      </p:sp>
      <p:pic>
        <p:nvPicPr>
          <p:cNvPr id="6" name="Picture 5" descr="AF004.jpg"/>
          <p:cNvPicPr>
            <a:picLocks noChangeAspect="1"/>
          </p:cNvPicPr>
          <p:nvPr/>
        </p:nvPicPr>
        <p:blipFill>
          <a:blip r:embed="rId3" cstate="print"/>
          <a:stretch>
            <a:fillRect/>
          </a:stretch>
        </p:blipFill>
        <p:spPr>
          <a:xfrm>
            <a:off x="4300135" y="487109"/>
            <a:ext cx="3841330" cy="5761994"/>
          </a:xfrm>
          <a:prstGeom prst="rect">
            <a:avLst/>
          </a:prstGeom>
          <a:ln w="50800">
            <a:solidFill>
              <a:schemeClr val="bg1"/>
            </a:solidFill>
          </a:ln>
          <a:effectLst>
            <a:outerShdw blurRad="50800" dist="101600" dir="2700000" algn="tl" rotWithShape="0">
              <a:prstClr val="black">
                <a:alpha val="40000"/>
              </a:prstClr>
            </a:outerShdw>
          </a:effectLst>
        </p:spPr>
      </p:pic>
      <p:sp>
        <p:nvSpPr>
          <p:cNvPr id="2" name="Title 1"/>
          <p:cNvSpPr>
            <a:spLocks noGrp="1"/>
          </p:cNvSpPr>
          <p:nvPr>
            <p:ph type="title"/>
          </p:nvPr>
        </p:nvSpPr>
        <p:spPr>
          <a:xfrm>
            <a:off x="1" y="704088"/>
            <a:ext cx="9144000" cy="649583"/>
          </a:xfrm>
        </p:spPr>
        <p:txBody>
          <a:bodyPr>
            <a:noAutofit/>
          </a:bodyPr>
          <a:lstStyle/>
          <a:p>
            <a:r>
              <a:rPr lang="en-GB" b="1" dirty="0"/>
              <a:t>Horn will not compress</a:t>
            </a: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GB" dirty="0"/>
          </a:p>
          <a:p>
            <a:endParaRPr lang="en-GB" dirty="0"/>
          </a:p>
        </p:txBody>
      </p:sp>
      <p:sp>
        <p:nvSpPr>
          <p:cNvPr id="35842" name="Rectangle 2"/>
          <p:cNvSpPr>
            <a:spLocks noGrp="1" noChangeArrowheads="1"/>
          </p:cNvSpPr>
          <p:nvPr>
            <p:ph type="title" idx="4294967295"/>
          </p:nvPr>
        </p:nvSpPr>
        <p:spPr>
          <a:xfrm>
            <a:off x="0" y="484094"/>
            <a:ext cx="9144000" cy="618565"/>
          </a:xfrm>
          <a:noFill/>
        </p:spPr>
        <p:txBody>
          <a:bodyPr>
            <a:noAutofit/>
          </a:bodyPr>
          <a:lstStyle/>
          <a:p>
            <a:pPr algn="ctr"/>
            <a:r>
              <a:rPr lang="en-GB" b="1" dirty="0"/>
              <a:t>Laminal peeling</a:t>
            </a:r>
          </a:p>
        </p:txBody>
      </p:sp>
      <p:pic>
        <p:nvPicPr>
          <p:cNvPr id="7" name="Velcro peeling.mpg">
            <a:hlinkClick r:id="" action="ppaction://media"/>
          </p:cNvPr>
          <p:cNvPicPr>
            <a:picLocks noRot="1" noChangeAspect="1"/>
          </p:cNvPicPr>
          <p:nvPr>
            <a:videoFile r:link="rId1"/>
          </p:nvPr>
        </p:nvPicPr>
        <p:blipFill>
          <a:blip r:embed="rId4" cstate="print"/>
          <a:stretch>
            <a:fillRect/>
          </a:stretch>
        </p:blipFill>
        <p:spPr>
          <a:xfrm>
            <a:off x="1704109" y="1055967"/>
            <a:ext cx="6377049" cy="5217586"/>
          </a:xfrm>
          <a:prstGeom prst="rect">
            <a:avLst/>
          </a:prstGeom>
          <a:ln w="50800">
            <a:solidFill>
              <a:schemeClr val="bg1"/>
            </a:solid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1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Tom Ryan FWCF</a:t>
            </a:r>
          </a:p>
        </p:txBody>
      </p:sp>
      <p:sp>
        <p:nvSpPr>
          <p:cNvPr id="4" name="Footer Placeholder 3"/>
          <p:cNvSpPr>
            <a:spLocks noGrp="1"/>
          </p:cNvSpPr>
          <p:nvPr>
            <p:ph type="ftr" sz="quarter" idx="11"/>
          </p:nvPr>
        </p:nvSpPr>
        <p:spPr/>
        <p:txBody>
          <a:bodyPr/>
          <a:lstStyle/>
          <a:p>
            <a:endParaRPr lang="en-GB" dirty="0"/>
          </a:p>
          <a:p>
            <a:endParaRPr lang="en-GB" dirty="0"/>
          </a:p>
        </p:txBody>
      </p:sp>
      <p:pic>
        <p:nvPicPr>
          <p:cNvPr id="5" name="Picture 4" descr="Farrier &amp; Vet 029.jpg"/>
          <p:cNvPicPr>
            <a:picLocks noChangeAspect="1"/>
          </p:cNvPicPr>
          <p:nvPr/>
        </p:nvPicPr>
        <p:blipFill>
          <a:blip r:embed="rId3" cstate="print"/>
          <a:stretch>
            <a:fillRect/>
          </a:stretch>
        </p:blipFill>
        <p:spPr>
          <a:xfrm>
            <a:off x="1575412" y="1748342"/>
            <a:ext cx="7160963" cy="4761279"/>
          </a:xfrm>
          <a:prstGeom prst="rect">
            <a:avLst/>
          </a:prstGeom>
          <a:ln w="38100" cap="sq">
            <a:solidFill>
              <a:schemeClr val="bg1"/>
            </a:solidFill>
            <a:prstDash val="solid"/>
            <a:miter lim="800000"/>
          </a:ln>
          <a:effectLst>
            <a:outerShdw blurRad="50800" dist="101600" dir="2700000" algn="tl" rotWithShape="0">
              <a:srgbClr val="000000">
                <a:alpha val="43000"/>
              </a:srgbClr>
            </a:outerShdw>
          </a:effectLst>
        </p:spPr>
      </p:pic>
      <p:pic>
        <p:nvPicPr>
          <p:cNvPr id="6" name="Picture 5" descr="Horse &amp; Hound 013.jpg"/>
          <p:cNvPicPr>
            <a:picLocks noChangeAspect="1"/>
          </p:cNvPicPr>
          <p:nvPr/>
        </p:nvPicPr>
        <p:blipFill>
          <a:blip r:embed="rId4" cstate="print"/>
          <a:stretch>
            <a:fillRect/>
          </a:stretch>
        </p:blipFill>
        <p:spPr>
          <a:xfrm>
            <a:off x="4516917" y="258260"/>
            <a:ext cx="4219458" cy="6346067"/>
          </a:xfrm>
          <a:prstGeom prst="rect">
            <a:avLst/>
          </a:prstGeom>
          <a:ln w="38100" cap="sq">
            <a:solidFill>
              <a:schemeClr val="bg1"/>
            </a:solidFill>
            <a:prstDash val="solid"/>
            <a:miter lim="800000"/>
          </a:ln>
          <a:effectLst>
            <a:outerShdw blurRad="50800" dist="101600" dir="2700000" algn="tl" rotWithShape="0">
              <a:srgbClr val="000000">
                <a:alpha val="43000"/>
              </a:srgbClr>
            </a:outerShdw>
          </a:effectLst>
        </p:spPr>
      </p:pic>
      <p:pic>
        <p:nvPicPr>
          <p:cNvPr id="7" name="Picture 6" descr="Cruelty Case FF.JPG"/>
          <p:cNvPicPr>
            <a:picLocks noChangeAspect="1"/>
          </p:cNvPicPr>
          <p:nvPr/>
        </p:nvPicPr>
        <p:blipFill>
          <a:blip r:embed="rId5" cstate="print"/>
          <a:stretch>
            <a:fillRect/>
          </a:stretch>
        </p:blipFill>
        <p:spPr>
          <a:xfrm>
            <a:off x="265781" y="418641"/>
            <a:ext cx="8624831" cy="5749887"/>
          </a:xfrm>
          <a:prstGeom prst="rect">
            <a:avLst/>
          </a:prstGeom>
          <a:ln w="38100" cap="sq">
            <a:solidFill>
              <a:schemeClr val="bg1"/>
            </a:solidFill>
            <a:prstDash val="solid"/>
            <a:miter lim="800000"/>
          </a:ln>
          <a:effectLst>
            <a:outerShdw blurRad="50800" dist="101600" dir="2700000" algn="tl" rotWithShape="0">
              <a:srgbClr val="000000">
                <a:alpha val="43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par>
                                <p:cTn id="13" presetID="10" presetClass="exit" presetSubtype="0" fill="hold" nodeType="withEffect">
                                  <p:stCondLst>
                                    <p:cond delay="0"/>
                                  </p:stCondLst>
                                  <p:childTnLst>
                                    <p:animEffect transition="out" filter="fade">
                                      <p:cBhvr>
                                        <p:cTn id="14" dur="2000"/>
                                        <p:tgtEl>
                                          <p:spTgt spid="5"/>
                                        </p:tgtEl>
                                      </p:cBhvr>
                                    </p:animEffect>
                                    <p:set>
                                      <p:cBhvr>
                                        <p:cTn id="15" dur="1" fill="hold">
                                          <p:stCondLst>
                                            <p:cond delay="1999"/>
                                          </p:stCondLst>
                                        </p:cTn>
                                        <p:tgtEl>
                                          <p:spTgt spid="5"/>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2000"/>
                                        <p:tgtEl>
                                          <p:spTgt spid="2"/>
                                        </p:tgtEl>
                                      </p:cBhvr>
                                    </p:animEffect>
                                    <p:set>
                                      <p:cBhvr>
                                        <p:cTn id="18" dur="1" fill="hold">
                                          <p:stCondLst>
                                            <p:cond delay="1999"/>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0"/>
                                        <p:tgtEl>
                                          <p:spTgt spid="7"/>
                                        </p:tgtEl>
                                      </p:cBhvr>
                                    </p:animEffect>
                                  </p:childTnLst>
                                </p:cTn>
                              </p:par>
                              <p:par>
                                <p:cTn id="24" presetID="10" presetClass="exit" presetSubtype="0" fill="hold" nodeType="withEffect">
                                  <p:stCondLst>
                                    <p:cond delay="0"/>
                                  </p:stCondLst>
                                  <p:childTnLst>
                                    <p:animEffect transition="out" filter="fade">
                                      <p:cBhvr>
                                        <p:cTn id="25" dur="2000"/>
                                        <p:tgtEl>
                                          <p:spTgt spid="6"/>
                                        </p:tgtEl>
                                      </p:cBhvr>
                                    </p:animEffect>
                                    <p:set>
                                      <p:cBhvr>
                                        <p:cTn id="26" dur="1" fill="hold">
                                          <p:stCondLst>
                                            <p:cond delay="19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2000"/>
                                        <p:tgtEl>
                                          <p:spTgt spid="7"/>
                                        </p:tgtEl>
                                      </p:cBhvr>
                                    </p:animEffect>
                                    <p:set>
                                      <p:cBhvr>
                                        <p:cTn id="31"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normAutofit/>
          </a:bodyPr>
          <a:lstStyle/>
          <a:p>
            <a:pPr algn="ctr"/>
            <a:r>
              <a:rPr lang="en-GB" dirty="0"/>
              <a:t>Dorsal wall lifting theory of Equine laminitis</a:t>
            </a:r>
            <a:endParaRPr lang="en-GB" dirty="0">
              <a:effectLst>
                <a:outerShdw blurRad="38100" dist="38100" dir="2700000" algn="tl">
                  <a:schemeClr val="tx1"/>
                </a:outerShdw>
              </a:effectLst>
            </a:endParaRPr>
          </a:p>
        </p:txBody>
      </p:sp>
      <p:sp>
        <p:nvSpPr>
          <p:cNvPr id="8" name="Text Placeholder 7"/>
          <p:cNvSpPr>
            <a:spLocks noGrp="1"/>
          </p:cNvSpPr>
          <p:nvPr>
            <p:ph type="subTitle" idx="1"/>
          </p:nvPr>
        </p:nvSpPr>
        <p:spPr/>
        <p:txBody>
          <a:bodyPr>
            <a:normAutofit/>
          </a:bodyPr>
          <a:lstStyle/>
          <a:p>
            <a:pPr algn="ctr">
              <a:buNone/>
            </a:pPr>
            <a:r>
              <a:rPr lang="en-GB" sz="3600" dirty="0">
                <a:latin typeface="+mj-lt"/>
              </a:rPr>
              <a:t>A new insight into laminitis</a:t>
            </a:r>
          </a:p>
          <a:p>
            <a:endParaRPr lang="en-GB" sz="3600"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dirty="0"/>
          </a:p>
          <a:p>
            <a:endParaRPr lang="en-GB" dirty="0"/>
          </a:p>
        </p:txBody>
      </p:sp>
      <p:sp>
        <p:nvSpPr>
          <p:cNvPr id="2" name="Title 1"/>
          <p:cNvSpPr>
            <a:spLocks noGrp="1"/>
          </p:cNvSpPr>
          <p:nvPr>
            <p:ph type="title" idx="4294967295"/>
          </p:nvPr>
        </p:nvSpPr>
        <p:spPr>
          <a:xfrm>
            <a:off x="1371600" y="952500"/>
            <a:ext cx="7772400" cy="1362075"/>
          </a:xfrm>
        </p:spPr>
        <p:txBody>
          <a:bodyPr/>
          <a:lstStyle/>
          <a:p>
            <a:r>
              <a:rPr lang="en-GB" dirty="0"/>
              <a:t>Triggering Events</a:t>
            </a:r>
          </a:p>
        </p:txBody>
      </p:sp>
      <p:sp>
        <p:nvSpPr>
          <p:cNvPr id="3" name="Text Placeholder 2"/>
          <p:cNvSpPr>
            <a:spLocks noGrp="1"/>
          </p:cNvSpPr>
          <p:nvPr>
            <p:ph type="body" idx="4294967295"/>
          </p:nvPr>
        </p:nvSpPr>
        <p:spPr>
          <a:xfrm>
            <a:off x="1371600" y="2547938"/>
            <a:ext cx="7541046" cy="3907946"/>
          </a:xfrm>
        </p:spPr>
        <p:txBody>
          <a:bodyPr>
            <a:normAutofit/>
          </a:bodyPr>
          <a:lstStyle/>
          <a:p>
            <a:r>
              <a:rPr lang="en-GB" dirty="0"/>
              <a:t>Systemic disease EMS PPID</a:t>
            </a:r>
          </a:p>
          <a:p>
            <a:r>
              <a:rPr lang="en-GB" dirty="0"/>
              <a:t>Obesity</a:t>
            </a:r>
          </a:p>
          <a:p>
            <a:r>
              <a:rPr lang="en-GB" dirty="0"/>
              <a:t>Mechanical insult to laminal bond by heel lowering</a:t>
            </a:r>
          </a:p>
          <a:p>
            <a:endParaRPr lang="en-GB"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endParaRPr lang="en-GB" dirty="0"/>
          </a:p>
          <a:p>
            <a:endParaRPr lang="en-GB" dirty="0"/>
          </a:p>
        </p:txBody>
      </p:sp>
      <p:sp>
        <p:nvSpPr>
          <p:cNvPr id="19458" name="Rectangle 2"/>
          <p:cNvSpPr>
            <a:spLocks noGrp="1" noChangeArrowheads="1"/>
          </p:cNvSpPr>
          <p:nvPr>
            <p:ph type="title" idx="4294967295"/>
          </p:nvPr>
        </p:nvSpPr>
        <p:spPr>
          <a:xfrm>
            <a:off x="0" y="274638"/>
            <a:ext cx="9144000" cy="1143000"/>
          </a:xfrm>
        </p:spPr>
        <p:txBody>
          <a:bodyPr/>
          <a:lstStyle/>
          <a:p>
            <a:pPr algn="ctr"/>
            <a:r>
              <a:rPr lang="en-GB" b="1" dirty="0"/>
              <a:t>Revised model of laminitis</a:t>
            </a:r>
          </a:p>
        </p:txBody>
      </p:sp>
      <p:sp>
        <p:nvSpPr>
          <p:cNvPr id="19459" name="Rectangle 3"/>
          <p:cNvSpPr>
            <a:spLocks noGrp="1" noChangeArrowheads="1"/>
          </p:cNvSpPr>
          <p:nvPr>
            <p:ph sz="quarter" idx="4294967295"/>
          </p:nvPr>
        </p:nvSpPr>
        <p:spPr>
          <a:xfrm>
            <a:off x="815248" y="1600200"/>
            <a:ext cx="7414352" cy="4899752"/>
          </a:xfrm>
        </p:spPr>
        <p:txBody>
          <a:bodyPr>
            <a:normAutofit/>
          </a:bodyPr>
          <a:lstStyle/>
          <a:p>
            <a:r>
              <a:rPr lang="en-GB" sz="2000" b="0" dirty="0"/>
              <a:t>Triggering event </a:t>
            </a:r>
            <a:r>
              <a:rPr lang="en-GB" sz="2000" dirty="0"/>
              <a:t>activates keratin cells at quarters e.g. to insulin?</a:t>
            </a:r>
            <a:endParaRPr lang="en-GB" sz="2000" b="0" dirty="0"/>
          </a:p>
          <a:p>
            <a:r>
              <a:rPr lang="en-GB" sz="2000" b="0" dirty="0"/>
              <a:t>Hoof capsule starts to distort before pain is observed</a:t>
            </a:r>
          </a:p>
          <a:p>
            <a:r>
              <a:rPr lang="en-GB" sz="2000" b="0" u="sng" dirty="0"/>
              <a:t>It’s distortion that traumatises the laminae resulting in digital pulse</a:t>
            </a:r>
          </a:p>
          <a:p>
            <a:r>
              <a:rPr lang="en-GB" sz="2000" b="0" dirty="0"/>
              <a:t>Laminae damaged by peeling as the hoof distorts</a:t>
            </a:r>
          </a:p>
          <a:p>
            <a:r>
              <a:rPr lang="en-GB" sz="2000" b="0" dirty="0"/>
              <a:t>Blood circulation compromised by vessel entrapment between distorting hoof capsule and distal phalanx </a:t>
            </a:r>
          </a:p>
          <a:p>
            <a:r>
              <a:rPr lang="en-GB" sz="2000" dirty="0"/>
              <a:t>Depending on the rate of hoof capsule distortion</a:t>
            </a:r>
          </a:p>
          <a:p>
            <a:pPr lvl="1"/>
            <a:r>
              <a:rPr lang="en-GB" sz="1600" b="1" dirty="0"/>
              <a:t>Low rates </a:t>
            </a:r>
            <a:r>
              <a:rPr lang="en-GB" sz="1600" b="0" dirty="0"/>
              <a:t>of distortion allow time for the distended laminae to grow a visible laminae wedge </a:t>
            </a:r>
            <a:r>
              <a:rPr lang="en-GB" sz="1600" b="0" dirty="0" err="1"/>
              <a:t>keepng</a:t>
            </a:r>
            <a:r>
              <a:rPr lang="en-GB" sz="1600" b="0" dirty="0"/>
              <a:t> a stable distal phalanx</a:t>
            </a:r>
          </a:p>
          <a:p>
            <a:pPr lvl="1"/>
            <a:r>
              <a:rPr lang="en-GB" sz="1600" b="1" dirty="0"/>
              <a:t>Medium rates </a:t>
            </a:r>
            <a:r>
              <a:rPr lang="en-GB" sz="1600" dirty="0"/>
              <a:t>of distortion, less time for distended laminae to grow, less secure laminal bond &amp; unstable distal phalanx </a:t>
            </a:r>
            <a:r>
              <a:rPr lang="en-GB" sz="1600" b="0" dirty="0"/>
              <a:t>  </a:t>
            </a:r>
          </a:p>
          <a:p>
            <a:pPr lvl="1"/>
            <a:r>
              <a:rPr lang="en-GB" sz="1600" b="1" dirty="0"/>
              <a:t>High rates </a:t>
            </a:r>
            <a:r>
              <a:rPr lang="en-GB" sz="1600" b="0" dirty="0"/>
              <a:t>of distortion, little or no time for the formation of distended laminae, displacement of the distal phalanx (rotation or sinking) or penetration through the sole.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459">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459">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45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0" y="401285"/>
            <a:ext cx="9144000" cy="836612"/>
          </a:xfrm>
          <a:effectLst>
            <a:outerShdw blurRad="50800" dist="38100" dir="2700000" algn="tl" rotWithShape="0">
              <a:prstClr val="black">
                <a:alpha val="40000"/>
              </a:prstClr>
            </a:outerShdw>
          </a:effectLst>
        </p:spPr>
        <p:txBody>
          <a:bodyPr/>
          <a:lstStyle/>
          <a:p>
            <a:pPr algn="ctr"/>
            <a:r>
              <a:rPr lang="en-GB" b="1" dirty="0">
                <a:effectLst/>
              </a:rPr>
              <a:t>Dorsal wall lifting theory</a:t>
            </a:r>
          </a:p>
        </p:txBody>
      </p:sp>
      <p:grpSp>
        <p:nvGrpSpPr>
          <p:cNvPr id="34832" name="Group 16"/>
          <p:cNvGrpSpPr>
            <a:grpSpLocks/>
          </p:cNvGrpSpPr>
          <p:nvPr/>
        </p:nvGrpSpPr>
        <p:grpSpPr bwMode="auto">
          <a:xfrm>
            <a:off x="736600" y="3136901"/>
            <a:ext cx="7156450" cy="2373313"/>
            <a:chOff x="464" y="1976"/>
            <a:chExt cx="4508" cy="1495"/>
          </a:xfrm>
        </p:grpSpPr>
        <p:grpSp>
          <p:nvGrpSpPr>
            <p:cNvPr id="34833" name="Group 17"/>
            <p:cNvGrpSpPr>
              <a:grpSpLocks/>
            </p:cNvGrpSpPr>
            <p:nvPr/>
          </p:nvGrpSpPr>
          <p:grpSpPr bwMode="auto">
            <a:xfrm>
              <a:off x="3933" y="2542"/>
              <a:ext cx="1039" cy="929"/>
              <a:chOff x="3933" y="2542"/>
              <a:chExt cx="1039" cy="929"/>
            </a:xfrm>
          </p:grpSpPr>
          <p:grpSp>
            <p:nvGrpSpPr>
              <p:cNvPr id="34834" name="Group 18"/>
              <p:cNvGrpSpPr>
                <a:grpSpLocks/>
              </p:cNvGrpSpPr>
              <p:nvPr/>
            </p:nvGrpSpPr>
            <p:grpSpPr bwMode="auto">
              <a:xfrm rot="-251856">
                <a:off x="4181" y="2542"/>
                <a:ext cx="791" cy="549"/>
                <a:chOff x="4246" y="2120"/>
                <a:chExt cx="507" cy="351"/>
              </a:xfrm>
            </p:grpSpPr>
            <p:sp>
              <p:nvSpPr>
                <p:cNvPr id="34835" name="Line 19"/>
                <p:cNvSpPr>
                  <a:spLocks noChangeShapeType="1"/>
                </p:cNvSpPr>
                <p:nvPr/>
              </p:nvSpPr>
              <p:spPr bwMode="auto">
                <a:xfrm flipH="1">
                  <a:off x="4246" y="2120"/>
                  <a:ext cx="47" cy="105"/>
                </a:xfrm>
                <a:prstGeom prst="line">
                  <a:avLst/>
                </a:prstGeom>
                <a:noFill/>
                <a:ln w="9525">
                  <a:solidFill>
                    <a:srgbClr val="FFFFFF"/>
                  </a:solidFill>
                  <a:round/>
                  <a:headEnd/>
                  <a:tailEnd type="triangle" w="med" len="med"/>
                </a:ln>
              </p:spPr>
              <p:txBody>
                <a:bodyPr wrap="none" anchor="ctr"/>
                <a:lstStyle/>
                <a:p>
                  <a:endParaRPr lang="en-GB" dirty="0"/>
                </a:p>
              </p:txBody>
            </p:sp>
            <p:sp>
              <p:nvSpPr>
                <p:cNvPr id="34836" name="Line 20"/>
                <p:cNvSpPr>
                  <a:spLocks noChangeShapeType="1"/>
                </p:cNvSpPr>
                <p:nvPr/>
              </p:nvSpPr>
              <p:spPr bwMode="auto">
                <a:xfrm flipH="1">
                  <a:off x="4353" y="2169"/>
                  <a:ext cx="52" cy="120"/>
                </a:xfrm>
                <a:prstGeom prst="line">
                  <a:avLst/>
                </a:prstGeom>
                <a:noFill/>
                <a:ln w="9525">
                  <a:solidFill>
                    <a:srgbClr val="FFFFFF"/>
                  </a:solidFill>
                  <a:round/>
                  <a:headEnd/>
                  <a:tailEnd type="triangle" w="med" len="med"/>
                </a:ln>
              </p:spPr>
              <p:txBody>
                <a:bodyPr wrap="none" anchor="ctr"/>
                <a:lstStyle/>
                <a:p>
                  <a:endParaRPr lang="en-GB" dirty="0"/>
                </a:p>
              </p:txBody>
            </p:sp>
            <p:sp>
              <p:nvSpPr>
                <p:cNvPr id="34837" name="Line 21"/>
                <p:cNvSpPr>
                  <a:spLocks noChangeShapeType="1"/>
                </p:cNvSpPr>
                <p:nvPr/>
              </p:nvSpPr>
              <p:spPr bwMode="auto">
                <a:xfrm flipH="1">
                  <a:off x="4466" y="2220"/>
                  <a:ext cx="57" cy="130"/>
                </a:xfrm>
                <a:prstGeom prst="line">
                  <a:avLst/>
                </a:prstGeom>
                <a:noFill/>
                <a:ln w="9525">
                  <a:solidFill>
                    <a:srgbClr val="FFFFFF"/>
                  </a:solidFill>
                  <a:round/>
                  <a:headEnd/>
                  <a:tailEnd type="triangle" w="med" len="med"/>
                </a:ln>
              </p:spPr>
              <p:txBody>
                <a:bodyPr wrap="none" anchor="ctr"/>
                <a:lstStyle/>
                <a:p>
                  <a:endParaRPr lang="en-GB" dirty="0"/>
                </a:p>
              </p:txBody>
            </p:sp>
            <p:sp>
              <p:nvSpPr>
                <p:cNvPr id="34838" name="Line 22"/>
                <p:cNvSpPr>
                  <a:spLocks noChangeShapeType="1"/>
                </p:cNvSpPr>
                <p:nvPr/>
              </p:nvSpPr>
              <p:spPr bwMode="auto">
                <a:xfrm flipH="1">
                  <a:off x="4588" y="2263"/>
                  <a:ext cx="59" cy="157"/>
                </a:xfrm>
                <a:prstGeom prst="line">
                  <a:avLst/>
                </a:prstGeom>
                <a:noFill/>
                <a:ln w="9525">
                  <a:solidFill>
                    <a:srgbClr val="FFFFFF"/>
                  </a:solidFill>
                  <a:round/>
                  <a:headEnd/>
                  <a:tailEnd type="triangle" w="med" len="med"/>
                </a:ln>
              </p:spPr>
              <p:txBody>
                <a:bodyPr wrap="none" anchor="ctr"/>
                <a:lstStyle/>
                <a:p>
                  <a:endParaRPr lang="en-GB" dirty="0"/>
                </a:p>
              </p:txBody>
            </p:sp>
            <p:sp>
              <p:nvSpPr>
                <p:cNvPr id="34839" name="Line 23"/>
                <p:cNvSpPr>
                  <a:spLocks noChangeShapeType="1"/>
                </p:cNvSpPr>
                <p:nvPr/>
              </p:nvSpPr>
              <p:spPr bwMode="auto">
                <a:xfrm flipH="1">
                  <a:off x="4679" y="2297"/>
                  <a:ext cx="74" cy="174"/>
                </a:xfrm>
                <a:prstGeom prst="line">
                  <a:avLst/>
                </a:prstGeom>
                <a:noFill/>
                <a:ln w="9525">
                  <a:solidFill>
                    <a:srgbClr val="FFFFFF"/>
                  </a:solidFill>
                  <a:round/>
                  <a:headEnd/>
                  <a:tailEnd type="triangle" w="med" len="med"/>
                </a:ln>
              </p:spPr>
              <p:txBody>
                <a:bodyPr wrap="none" anchor="ctr"/>
                <a:lstStyle/>
                <a:p>
                  <a:endParaRPr lang="en-GB" dirty="0"/>
                </a:p>
              </p:txBody>
            </p:sp>
          </p:grpSp>
          <p:grpSp>
            <p:nvGrpSpPr>
              <p:cNvPr id="34840" name="Group 24"/>
              <p:cNvGrpSpPr>
                <a:grpSpLocks/>
              </p:cNvGrpSpPr>
              <p:nvPr/>
            </p:nvGrpSpPr>
            <p:grpSpPr bwMode="auto">
              <a:xfrm rot="504405">
                <a:off x="3933" y="2919"/>
                <a:ext cx="793" cy="552"/>
                <a:chOff x="4204" y="2128"/>
                <a:chExt cx="509" cy="352"/>
              </a:xfrm>
            </p:grpSpPr>
            <p:sp>
              <p:nvSpPr>
                <p:cNvPr id="34841" name="Line 25"/>
                <p:cNvSpPr>
                  <a:spLocks noChangeShapeType="1"/>
                </p:cNvSpPr>
                <p:nvPr/>
              </p:nvSpPr>
              <p:spPr bwMode="auto">
                <a:xfrm flipH="1">
                  <a:off x="4204" y="2128"/>
                  <a:ext cx="47" cy="105"/>
                </a:xfrm>
                <a:prstGeom prst="line">
                  <a:avLst/>
                </a:prstGeom>
                <a:noFill/>
                <a:ln w="9525">
                  <a:solidFill>
                    <a:srgbClr val="FFFFFF"/>
                  </a:solidFill>
                  <a:round/>
                  <a:headEnd/>
                  <a:tailEnd type="triangle" w="med" len="med"/>
                </a:ln>
              </p:spPr>
              <p:txBody>
                <a:bodyPr wrap="none" anchor="ctr"/>
                <a:lstStyle/>
                <a:p>
                  <a:endParaRPr lang="en-GB" dirty="0"/>
                </a:p>
              </p:txBody>
            </p:sp>
            <p:sp>
              <p:nvSpPr>
                <p:cNvPr id="34842" name="Line 26"/>
                <p:cNvSpPr>
                  <a:spLocks noChangeShapeType="1"/>
                </p:cNvSpPr>
                <p:nvPr/>
              </p:nvSpPr>
              <p:spPr bwMode="auto">
                <a:xfrm flipH="1">
                  <a:off x="4313" y="2179"/>
                  <a:ext cx="52" cy="120"/>
                </a:xfrm>
                <a:prstGeom prst="line">
                  <a:avLst/>
                </a:prstGeom>
                <a:noFill/>
                <a:ln w="9525">
                  <a:solidFill>
                    <a:srgbClr val="FFFFFF"/>
                  </a:solidFill>
                  <a:round/>
                  <a:headEnd/>
                  <a:tailEnd type="triangle" w="med" len="med"/>
                </a:ln>
              </p:spPr>
              <p:txBody>
                <a:bodyPr wrap="none" anchor="ctr"/>
                <a:lstStyle/>
                <a:p>
                  <a:endParaRPr lang="en-GB" dirty="0"/>
                </a:p>
              </p:txBody>
            </p:sp>
            <p:sp>
              <p:nvSpPr>
                <p:cNvPr id="34843" name="Line 27"/>
                <p:cNvSpPr>
                  <a:spLocks noChangeShapeType="1"/>
                </p:cNvSpPr>
                <p:nvPr/>
              </p:nvSpPr>
              <p:spPr bwMode="auto">
                <a:xfrm flipH="1">
                  <a:off x="4426" y="2231"/>
                  <a:ext cx="57" cy="130"/>
                </a:xfrm>
                <a:prstGeom prst="line">
                  <a:avLst/>
                </a:prstGeom>
                <a:noFill/>
                <a:ln w="9525">
                  <a:solidFill>
                    <a:srgbClr val="FFFFFF"/>
                  </a:solidFill>
                  <a:round/>
                  <a:headEnd/>
                  <a:tailEnd type="triangle" w="med" len="med"/>
                </a:ln>
              </p:spPr>
              <p:txBody>
                <a:bodyPr wrap="none" anchor="ctr"/>
                <a:lstStyle/>
                <a:p>
                  <a:endParaRPr lang="en-GB" dirty="0"/>
                </a:p>
              </p:txBody>
            </p:sp>
            <p:sp>
              <p:nvSpPr>
                <p:cNvPr id="34844" name="Line 28"/>
                <p:cNvSpPr>
                  <a:spLocks noChangeShapeType="1"/>
                </p:cNvSpPr>
                <p:nvPr/>
              </p:nvSpPr>
              <p:spPr bwMode="auto">
                <a:xfrm flipH="1">
                  <a:off x="4539" y="2274"/>
                  <a:ext cx="66" cy="144"/>
                </a:xfrm>
                <a:prstGeom prst="line">
                  <a:avLst/>
                </a:prstGeom>
                <a:noFill/>
                <a:ln w="9525">
                  <a:solidFill>
                    <a:srgbClr val="FFFFFF"/>
                  </a:solidFill>
                  <a:round/>
                  <a:headEnd/>
                  <a:tailEnd type="triangle" w="med" len="med"/>
                </a:ln>
              </p:spPr>
              <p:txBody>
                <a:bodyPr wrap="none" anchor="ctr"/>
                <a:lstStyle/>
                <a:p>
                  <a:endParaRPr lang="en-GB" dirty="0"/>
                </a:p>
              </p:txBody>
            </p:sp>
            <p:sp>
              <p:nvSpPr>
                <p:cNvPr id="34845" name="Line 29"/>
                <p:cNvSpPr>
                  <a:spLocks noChangeShapeType="1"/>
                </p:cNvSpPr>
                <p:nvPr/>
              </p:nvSpPr>
              <p:spPr bwMode="auto">
                <a:xfrm flipH="1">
                  <a:off x="4639" y="2306"/>
                  <a:ext cx="74" cy="174"/>
                </a:xfrm>
                <a:prstGeom prst="line">
                  <a:avLst/>
                </a:prstGeom>
                <a:noFill/>
                <a:ln w="9525">
                  <a:solidFill>
                    <a:srgbClr val="FFFFFF"/>
                  </a:solidFill>
                  <a:round/>
                  <a:headEnd/>
                  <a:tailEnd type="triangle" w="med" len="med"/>
                </a:ln>
              </p:spPr>
              <p:txBody>
                <a:bodyPr wrap="none" anchor="ctr"/>
                <a:lstStyle/>
                <a:p>
                  <a:endParaRPr lang="en-GB" dirty="0"/>
                </a:p>
              </p:txBody>
            </p:sp>
          </p:grpSp>
        </p:grpSp>
        <p:sp>
          <p:nvSpPr>
            <p:cNvPr id="34846" name="Text Box 30"/>
            <p:cNvSpPr txBox="1">
              <a:spLocks noChangeArrowheads="1"/>
            </p:cNvSpPr>
            <p:nvPr/>
          </p:nvSpPr>
          <p:spPr bwMode="auto">
            <a:xfrm>
              <a:off x="464" y="1976"/>
              <a:ext cx="1339" cy="252"/>
            </a:xfrm>
            <a:prstGeom prst="rect">
              <a:avLst/>
            </a:prstGeom>
            <a:noFill/>
            <a:ln w="9525">
              <a:noFill/>
              <a:miter lim="800000"/>
              <a:headEnd/>
              <a:tailEnd/>
            </a:ln>
            <a:effectLst/>
          </p:spPr>
          <p:txBody>
            <a:bodyPr wrap="none">
              <a:spAutoFit/>
            </a:bodyPr>
            <a:lstStyle/>
            <a:p>
              <a:pPr eaLnBrk="0" hangingPunct="0"/>
              <a:r>
                <a:rPr lang="en-GB" sz="2000" dirty="0">
                  <a:solidFill>
                    <a:schemeClr val="tx1"/>
                  </a:solidFill>
                  <a:latin typeface="+mj-lt"/>
                </a:rPr>
                <a:t>Rapid heel growth</a:t>
              </a:r>
            </a:p>
          </p:txBody>
        </p:sp>
      </p:grpSp>
      <p:grpSp>
        <p:nvGrpSpPr>
          <p:cNvPr id="34847" name="Group 31"/>
          <p:cNvGrpSpPr>
            <a:grpSpLocks/>
          </p:cNvGrpSpPr>
          <p:nvPr/>
        </p:nvGrpSpPr>
        <p:grpSpPr bwMode="auto">
          <a:xfrm>
            <a:off x="736600" y="3832226"/>
            <a:ext cx="4719547" cy="1354138"/>
            <a:chOff x="464" y="2414"/>
            <a:chExt cx="2983" cy="853"/>
          </a:xfrm>
        </p:grpSpPr>
        <p:grpSp>
          <p:nvGrpSpPr>
            <p:cNvPr id="34848" name="Group 32"/>
            <p:cNvGrpSpPr>
              <a:grpSpLocks/>
            </p:cNvGrpSpPr>
            <p:nvPr/>
          </p:nvGrpSpPr>
          <p:grpSpPr bwMode="auto">
            <a:xfrm>
              <a:off x="2498" y="2589"/>
              <a:ext cx="949" cy="678"/>
              <a:chOff x="2498" y="2589"/>
              <a:chExt cx="949" cy="678"/>
            </a:xfrm>
          </p:grpSpPr>
          <p:sp>
            <p:nvSpPr>
              <p:cNvPr id="34849" name="Freeform 33"/>
              <p:cNvSpPr>
                <a:spLocks/>
              </p:cNvSpPr>
              <p:nvPr/>
            </p:nvSpPr>
            <p:spPr bwMode="auto">
              <a:xfrm rot="21348144">
                <a:off x="3028" y="2589"/>
                <a:ext cx="419" cy="678"/>
              </a:xfrm>
              <a:custGeom>
                <a:avLst/>
                <a:gdLst/>
                <a:ahLst/>
                <a:cxnLst>
                  <a:cxn ang="0">
                    <a:pos x="269" y="0"/>
                  </a:cxn>
                  <a:cxn ang="0">
                    <a:pos x="170" y="145"/>
                  </a:cxn>
                  <a:cxn ang="0">
                    <a:pos x="86" y="270"/>
                  </a:cxn>
                  <a:cxn ang="0">
                    <a:pos x="35" y="343"/>
                  </a:cxn>
                  <a:cxn ang="0">
                    <a:pos x="4" y="401"/>
                  </a:cxn>
                  <a:cxn ang="0">
                    <a:pos x="8" y="433"/>
                  </a:cxn>
                </a:cxnLst>
                <a:rect l="0" t="0" r="r" b="b"/>
                <a:pathLst>
                  <a:path w="269" h="433">
                    <a:moveTo>
                      <a:pt x="269" y="0"/>
                    </a:moveTo>
                    <a:cubicBezTo>
                      <a:pt x="253" y="24"/>
                      <a:pt x="201" y="101"/>
                      <a:pt x="170" y="145"/>
                    </a:cubicBezTo>
                    <a:cubicBezTo>
                      <a:pt x="139" y="190"/>
                      <a:pt x="108" y="237"/>
                      <a:pt x="86" y="270"/>
                    </a:cubicBezTo>
                    <a:cubicBezTo>
                      <a:pt x="63" y="303"/>
                      <a:pt x="49" y="321"/>
                      <a:pt x="35" y="343"/>
                    </a:cubicBezTo>
                    <a:cubicBezTo>
                      <a:pt x="21" y="365"/>
                      <a:pt x="8" y="386"/>
                      <a:pt x="4" y="401"/>
                    </a:cubicBezTo>
                    <a:cubicBezTo>
                      <a:pt x="0" y="416"/>
                      <a:pt x="7" y="426"/>
                      <a:pt x="8" y="433"/>
                    </a:cubicBezTo>
                  </a:path>
                </a:pathLst>
              </a:custGeom>
              <a:solidFill>
                <a:srgbClr val="FFFF00"/>
              </a:solidFill>
              <a:ln w="127000" cmpd="sng">
                <a:solidFill>
                  <a:srgbClr val="FFFF00"/>
                </a:solidFill>
                <a:round/>
                <a:headEnd/>
                <a:tailEnd/>
              </a:ln>
              <a:effectLst/>
            </p:spPr>
            <p:txBody>
              <a:bodyPr wrap="none" anchor="ctr"/>
              <a:lstStyle/>
              <a:p>
                <a:endParaRPr lang="en-GB" dirty="0"/>
              </a:p>
            </p:txBody>
          </p:sp>
          <p:sp>
            <p:nvSpPr>
              <p:cNvPr id="34850" name="AutoShape 34"/>
              <p:cNvSpPr>
                <a:spLocks noChangeArrowheads="1"/>
              </p:cNvSpPr>
              <p:nvPr/>
            </p:nvSpPr>
            <p:spPr bwMode="auto">
              <a:xfrm rot="12788459">
                <a:off x="2498" y="3103"/>
                <a:ext cx="224" cy="1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00"/>
              </a:solidFill>
              <a:ln w="3175">
                <a:solidFill>
                  <a:srgbClr val="000000"/>
                </a:solidFill>
                <a:miter lim="800000"/>
                <a:headEnd/>
                <a:tailEnd/>
              </a:ln>
            </p:spPr>
            <p:txBody>
              <a:bodyPr wrap="none" anchor="ctr"/>
              <a:lstStyle/>
              <a:p>
                <a:endParaRPr lang="en-GB" dirty="0"/>
              </a:p>
            </p:txBody>
          </p:sp>
        </p:grpSp>
        <p:sp>
          <p:nvSpPr>
            <p:cNvPr id="34851" name="Text Box 35"/>
            <p:cNvSpPr txBox="1">
              <a:spLocks noChangeArrowheads="1"/>
            </p:cNvSpPr>
            <p:nvPr/>
          </p:nvSpPr>
          <p:spPr bwMode="auto">
            <a:xfrm>
              <a:off x="464" y="2414"/>
              <a:ext cx="2364" cy="252"/>
            </a:xfrm>
            <a:prstGeom prst="rect">
              <a:avLst/>
            </a:prstGeom>
            <a:noFill/>
            <a:ln w="9525">
              <a:noFill/>
              <a:miter lim="800000"/>
              <a:headEnd/>
              <a:tailEnd/>
            </a:ln>
            <a:effectLst/>
          </p:spPr>
          <p:txBody>
            <a:bodyPr wrap="square">
              <a:spAutoFit/>
            </a:bodyPr>
            <a:lstStyle/>
            <a:p>
              <a:pPr eaLnBrk="0" hangingPunct="0">
                <a:spcBef>
                  <a:spcPct val="20000"/>
                </a:spcBef>
              </a:pPr>
              <a:r>
                <a:rPr lang="en-GB" sz="2000" dirty="0">
                  <a:solidFill>
                    <a:schemeClr val="tx1"/>
                  </a:solidFill>
                  <a:latin typeface="+mj-lt"/>
                </a:rPr>
                <a:t>Dorsal wall lifted         (peeled)</a:t>
              </a:r>
            </a:p>
          </p:txBody>
        </p:sp>
      </p:grpSp>
      <p:grpSp>
        <p:nvGrpSpPr>
          <p:cNvPr id="34852" name="Group 36"/>
          <p:cNvGrpSpPr>
            <a:grpSpLocks/>
          </p:cNvGrpSpPr>
          <p:nvPr/>
        </p:nvGrpSpPr>
        <p:grpSpPr bwMode="auto">
          <a:xfrm>
            <a:off x="736600" y="3321052"/>
            <a:ext cx="4852988" cy="1582738"/>
            <a:chOff x="464" y="2092"/>
            <a:chExt cx="3057" cy="997"/>
          </a:xfrm>
        </p:grpSpPr>
        <p:grpSp>
          <p:nvGrpSpPr>
            <p:cNvPr id="34853" name="Group 37"/>
            <p:cNvGrpSpPr>
              <a:grpSpLocks/>
            </p:cNvGrpSpPr>
            <p:nvPr/>
          </p:nvGrpSpPr>
          <p:grpSpPr bwMode="auto">
            <a:xfrm>
              <a:off x="3063" y="2092"/>
              <a:ext cx="458" cy="508"/>
              <a:chOff x="3063" y="2092"/>
              <a:chExt cx="458" cy="508"/>
            </a:xfrm>
          </p:grpSpPr>
          <p:sp>
            <p:nvSpPr>
              <p:cNvPr id="34854" name="Freeform 38"/>
              <p:cNvSpPr>
                <a:spLocks/>
              </p:cNvSpPr>
              <p:nvPr/>
            </p:nvSpPr>
            <p:spPr bwMode="auto">
              <a:xfrm>
                <a:off x="3390" y="2092"/>
                <a:ext cx="131" cy="508"/>
              </a:xfrm>
              <a:custGeom>
                <a:avLst/>
                <a:gdLst/>
                <a:ahLst/>
                <a:cxnLst>
                  <a:cxn ang="0">
                    <a:pos x="89" y="0"/>
                  </a:cxn>
                  <a:cxn ang="0">
                    <a:pos x="111" y="134"/>
                  </a:cxn>
                  <a:cxn ang="0">
                    <a:pos x="131" y="290"/>
                  </a:cxn>
                  <a:cxn ang="0">
                    <a:pos x="0" y="542"/>
                  </a:cxn>
                </a:cxnLst>
                <a:rect l="0" t="0" r="r" b="b"/>
                <a:pathLst>
                  <a:path w="149" h="542">
                    <a:moveTo>
                      <a:pt x="89" y="0"/>
                    </a:moveTo>
                    <a:cubicBezTo>
                      <a:pt x="93" y="22"/>
                      <a:pt x="104" y="86"/>
                      <a:pt x="111" y="134"/>
                    </a:cubicBezTo>
                    <a:cubicBezTo>
                      <a:pt x="118" y="182"/>
                      <a:pt x="149" y="222"/>
                      <a:pt x="131" y="290"/>
                    </a:cubicBezTo>
                    <a:cubicBezTo>
                      <a:pt x="113" y="358"/>
                      <a:pt x="29" y="490"/>
                      <a:pt x="0" y="542"/>
                    </a:cubicBezTo>
                  </a:path>
                </a:pathLst>
              </a:custGeom>
              <a:noFill/>
              <a:ln w="127000" cmpd="sng">
                <a:solidFill>
                  <a:srgbClr val="FF0000"/>
                </a:solidFill>
                <a:round/>
                <a:headEnd/>
                <a:tailEnd/>
              </a:ln>
              <a:effectLst/>
            </p:spPr>
            <p:txBody>
              <a:bodyPr wrap="none" anchor="ctr"/>
              <a:lstStyle/>
              <a:p>
                <a:endParaRPr lang="en-GB" dirty="0"/>
              </a:p>
            </p:txBody>
          </p:sp>
          <p:sp>
            <p:nvSpPr>
              <p:cNvPr id="34855" name="AutoShape 39"/>
              <p:cNvSpPr>
                <a:spLocks noChangeArrowheads="1"/>
              </p:cNvSpPr>
              <p:nvPr/>
            </p:nvSpPr>
            <p:spPr bwMode="auto">
              <a:xfrm rot="1643551">
                <a:off x="3063" y="2129"/>
                <a:ext cx="225" cy="1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3175">
                <a:solidFill>
                  <a:srgbClr val="000000"/>
                </a:solidFill>
                <a:miter lim="800000"/>
                <a:headEnd/>
                <a:tailEnd/>
              </a:ln>
            </p:spPr>
            <p:txBody>
              <a:bodyPr wrap="none" anchor="ctr"/>
              <a:lstStyle/>
              <a:p>
                <a:endParaRPr lang="en-GB" dirty="0"/>
              </a:p>
            </p:txBody>
          </p:sp>
        </p:grpSp>
        <p:sp>
          <p:nvSpPr>
            <p:cNvPr id="34856" name="Text Box 40"/>
            <p:cNvSpPr txBox="1">
              <a:spLocks noChangeArrowheads="1"/>
            </p:cNvSpPr>
            <p:nvPr/>
          </p:nvSpPr>
          <p:spPr bwMode="auto">
            <a:xfrm>
              <a:off x="464" y="2837"/>
              <a:ext cx="1988" cy="252"/>
            </a:xfrm>
            <a:prstGeom prst="rect">
              <a:avLst/>
            </a:prstGeom>
            <a:noFill/>
            <a:ln w="9525">
              <a:noFill/>
              <a:miter lim="800000"/>
              <a:headEnd/>
              <a:tailEnd/>
            </a:ln>
            <a:effectLst/>
          </p:spPr>
          <p:txBody>
            <a:bodyPr wrap="none">
              <a:spAutoFit/>
            </a:bodyPr>
            <a:lstStyle/>
            <a:p>
              <a:pPr eaLnBrk="0" hangingPunct="0"/>
              <a:r>
                <a:rPr lang="en-GB" sz="2000" dirty="0">
                  <a:solidFill>
                    <a:schemeClr val="tx1"/>
                  </a:solidFill>
                  <a:latin typeface="+mj-lt"/>
                </a:rPr>
                <a:t>Coronary band compressed</a:t>
              </a:r>
            </a:p>
          </p:txBody>
        </p:sp>
      </p:grpSp>
      <p:grpSp>
        <p:nvGrpSpPr>
          <p:cNvPr id="34857" name="Group 41"/>
          <p:cNvGrpSpPr>
            <a:grpSpLocks/>
          </p:cNvGrpSpPr>
          <p:nvPr/>
        </p:nvGrpSpPr>
        <p:grpSpPr bwMode="auto">
          <a:xfrm>
            <a:off x="620199" y="5204586"/>
            <a:ext cx="4462470" cy="1022350"/>
            <a:chOff x="464" y="3256"/>
            <a:chExt cx="2745" cy="644"/>
          </a:xfrm>
        </p:grpSpPr>
        <p:grpSp>
          <p:nvGrpSpPr>
            <p:cNvPr id="34858" name="Group 42"/>
            <p:cNvGrpSpPr>
              <a:grpSpLocks/>
            </p:cNvGrpSpPr>
            <p:nvPr/>
          </p:nvGrpSpPr>
          <p:grpSpPr bwMode="auto">
            <a:xfrm>
              <a:off x="3055" y="3256"/>
              <a:ext cx="154" cy="362"/>
              <a:chOff x="3055" y="3256"/>
              <a:chExt cx="154" cy="362"/>
            </a:xfrm>
          </p:grpSpPr>
          <p:sp>
            <p:nvSpPr>
              <p:cNvPr id="34859" name="AutoShape 43"/>
              <p:cNvSpPr>
                <a:spLocks noChangeArrowheads="1"/>
              </p:cNvSpPr>
              <p:nvPr/>
            </p:nvSpPr>
            <p:spPr bwMode="auto">
              <a:xfrm rot="14661280">
                <a:off x="3022" y="3431"/>
                <a:ext cx="225" cy="149"/>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3175">
                <a:solidFill>
                  <a:srgbClr val="000000"/>
                </a:solidFill>
                <a:miter lim="800000"/>
                <a:headEnd/>
                <a:tailEnd/>
              </a:ln>
            </p:spPr>
            <p:txBody>
              <a:bodyPr wrap="none" anchor="ctr"/>
              <a:lstStyle/>
              <a:p>
                <a:endParaRPr lang="en-GB" dirty="0"/>
              </a:p>
            </p:txBody>
          </p:sp>
          <p:sp>
            <p:nvSpPr>
              <p:cNvPr id="34860" name="Freeform 44"/>
              <p:cNvSpPr>
                <a:spLocks/>
              </p:cNvSpPr>
              <p:nvPr/>
            </p:nvSpPr>
            <p:spPr bwMode="auto">
              <a:xfrm rot="421951">
                <a:off x="3055" y="3256"/>
                <a:ext cx="144" cy="36"/>
              </a:xfrm>
              <a:custGeom>
                <a:avLst/>
                <a:gdLst/>
                <a:ahLst/>
                <a:cxnLst>
                  <a:cxn ang="0">
                    <a:pos x="0" y="4"/>
                  </a:cxn>
                  <a:cxn ang="0">
                    <a:pos x="45" y="14"/>
                  </a:cxn>
                  <a:cxn ang="0">
                    <a:pos x="93" y="0"/>
                  </a:cxn>
                </a:cxnLst>
                <a:rect l="0" t="0" r="r" b="b"/>
                <a:pathLst>
                  <a:path w="93" h="14">
                    <a:moveTo>
                      <a:pt x="0" y="4"/>
                    </a:moveTo>
                    <a:lnTo>
                      <a:pt x="45" y="14"/>
                    </a:lnTo>
                    <a:lnTo>
                      <a:pt x="93" y="0"/>
                    </a:lnTo>
                  </a:path>
                </a:pathLst>
              </a:custGeom>
              <a:noFill/>
              <a:ln w="38100" cmpd="sng">
                <a:solidFill>
                  <a:srgbClr val="FF0000"/>
                </a:solidFill>
                <a:round/>
                <a:headEnd type="none" w="med" len="med"/>
                <a:tailEnd type="none" w="med" len="med"/>
              </a:ln>
              <a:effectLst/>
            </p:spPr>
            <p:txBody>
              <a:bodyPr wrap="none" anchor="ctr"/>
              <a:lstStyle/>
              <a:p>
                <a:endParaRPr lang="en-GB" dirty="0"/>
              </a:p>
            </p:txBody>
          </p:sp>
        </p:grpSp>
        <p:sp>
          <p:nvSpPr>
            <p:cNvPr id="34861" name="Text Box 45"/>
            <p:cNvSpPr txBox="1">
              <a:spLocks noChangeArrowheads="1"/>
            </p:cNvSpPr>
            <p:nvPr/>
          </p:nvSpPr>
          <p:spPr bwMode="auto">
            <a:xfrm>
              <a:off x="464" y="3260"/>
              <a:ext cx="1943" cy="640"/>
            </a:xfrm>
            <a:prstGeom prst="rect">
              <a:avLst/>
            </a:prstGeom>
            <a:noFill/>
            <a:ln w="9525">
              <a:noFill/>
              <a:miter lim="800000"/>
              <a:headEnd/>
              <a:tailEnd/>
            </a:ln>
            <a:effectLst/>
          </p:spPr>
          <p:txBody>
            <a:bodyPr wrap="square">
              <a:spAutoFit/>
            </a:bodyPr>
            <a:lstStyle/>
            <a:p>
              <a:pPr eaLnBrk="0" hangingPunct="0"/>
              <a:r>
                <a:rPr lang="en-GB" sz="2000" dirty="0">
                  <a:solidFill>
                    <a:schemeClr val="tx1"/>
                  </a:solidFill>
                  <a:latin typeface="+mj-lt"/>
                </a:rPr>
                <a:t>Sole pulled upwards</a:t>
              </a:r>
            </a:p>
            <a:p>
              <a:pPr eaLnBrk="0" hangingPunct="0"/>
              <a:r>
                <a:rPr lang="en-GB" sz="2000" dirty="0">
                  <a:solidFill>
                    <a:schemeClr val="tx1"/>
                  </a:solidFill>
                  <a:latin typeface="+mj-lt"/>
                </a:rPr>
                <a:t>Loss of blood flow by entrapment.</a:t>
              </a:r>
            </a:p>
          </p:txBody>
        </p:sp>
      </p:grpSp>
      <p:sp>
        <p:nvSpPr>
          <p:cNvPr id="34819" name="Freeform 3"/>
          <p:cNvSpPr>
            <a:spLocks/>
          </p:cNvSpPr>
          <p:nvPr/>
        </p:nvSpPr>
        <p:spPr bwMode="auto">
          <a:xfrm rot="21348144">
            <a:off x="4524058" y="5138870"/>
            <a:ext cx="1211262" cy="420688"/>
          </a:xfrm>
          <a:custGeom>
            <a:avLst/>
            <a:gdLst/>
            <a:ahLst/>
            <a:cxnLst>
              <a:cxn ang="0">
                <a:pos x="0" y="116"/>
              </a:cxn>
              <a:cxn ang="0">
                <a:pos x="66" y="16"/>
              </a:cxn>
              <a:cxn ang="0">
                <a:pos x="101" y="30"/>
              </a:cxn>
              <a:cxn ang="0">
                <a:pos x="203" y="51"/>
              </a:cxn>
              <a:cxn ang="0">
                <a:pos x="490" y="44"/>
              </a:cxn>
              <a:cxn ang="0">
                <a:pos x="412" y="170"/>
              </a:cxn>
              <a:cxn ang="0">
                <a:pos x="0" y="116"/>
              </a:cxn>
            </a:cxnLst>
            <a:rect l="0" t="0" r="r" b="b"/>
            <a:pathLst>
              <a:path w="490" h="170">
                <a:moveTo>
                  <a:pt x="0" y="116"/>
                </a:moveTo>
                <a:cubicBezTo>
                  <a:pt x="7" y="96"/>
                  <a:pt x="51" y="40"/>
                  <a:pt x="66" y="16"/>
                </a:cubicBezTo>
                <a:cubicBezTo>
                  <a:pt x="85" y="0"/>
                  <a:pt x="78" y="24"/>
                  <a:pt x="101" y="30"/>
                </a:cubicBezTo>
                <a:cubicBezTo>
                  <a:pt x="124" y="36"/>
                  <a:pt x="138" y="49"/>
                  <a:pt x="203" y="51"/>
                </a:cubicBezTo>
                <a:cubicBezTo>
                  <a:pt x="268" y="53"/>
                  <a:pt x="455" y="24"/>
                  <a:pt x="490" y="44"/>
                </a:cubicBezTo>
                <a:cubicBezTo>
                  <a:pt x="451" y="97"/>
                  <a:pt x="444" y="120"/>
                  <a:pt x="412" y="170"/>
                </a:cubicBezTo>
                <a:cubicBezTo>
                  <a:pt x="329" y="165"/>
                  <a:pt x="58" y="136"/>
                  <a:pt x="0" y="116"/>
                </a:cubicBezTo>
                <a:close/>
              </a:path>
            </a:pathLst>
          </a:custGeom>
          <a:noFill/>
          <a:ln w="38100" cmpd="sng">
            <a:solidFill>
              <a:srgbClr val="000000"/>
            </a:solidFill>
            <a:round/>
            <a:headEnd/>
            <a:tailEnd/>
          </a:ln>
          <a:effectLst/>
        </p:spPr>
        <p:txBody>
          <a:bodyPr wrap="none" anchor="ctr"/>
          <a:lstStyle/>
          <a:p>
            <a:endParaRPr lang="en-GB" dirty="0"/>
          </a:p>
        </p:txBody>
      </p:sp>
      <p:sp>
        <p:nvSpPr>
          <p:cNvPr id="34820" name="Freeform 4"/>
          <p:cNvSpPr>
            <a:spLocks/>
          </p:cNvSpPr>
          <p:nvPr/>
        </p:nvSpPr>
        <p:spPr bwMode="auto">
          <a:xfrm rot="21348144">
            <a:off x="4798695" y="3267208"/>
            <a:ext cx="1612900" cy="1974850"/>
          </a:xfrm>
          <a:custGeom>
            <a:avLst/>
            <a:gdLst/>
            <a:ahLst/>
            <a:cxnLst>
              <a:cxn ang="0">
                <a:pos x="474" y="13"/>
              </a:cxn>
              <a:cxn ang="0">
                <a:pos x="445" y="47"/>
              </a:cxn>
              <a:cxn ang="0">
                <a:pos x="426" y="121"/>
              </a:cxn>
              <a:cxn ang="0">
                <a:pos x="395" y="249"/>
              </a:cxn>
              <a:cxn ang="0">
                <a:pos x="188" y="516"/>
              </a:cxn>
              <a:cxn ang="0">
                <a:pos x="15" y="762"/>
              </a:cxn>
              <a:cxn ang="0">
                <a:pos x="278" y="714"/>
              </a:cxn>
              <a:cxn ang="0">
                <a:pos x="406" y="688"/>
              </a:cxn>
              <a:cxn ang="0">
                <a:pos x="483" y="656"/>
              </a:cxn>
              <a:cxn ang="0">
                <a:pos x="627" y="535"/>
              </a:cxn>
              <a:cxn ang="0">
                <a:pos x="751" y="468"/>
              </a:cxn>
              <a:cxn ang="0">
                <a:pos x="809" y="458"/>
              </a:cxn>
              <a:cxn ang="0">
                <a:pos x="835" y="394"/>
              </a:cxn>
              <a:cxn ang="0">
                <a:pos x="795" y="302"/>
              </a:cxn>
              <a:cxn ang="0">
                <a:pos x="708" y="278"/>
              </a:cxn>
              <a:cxn ang="0">
                <a:pos x="582" y="215"/>
              </a:cxn>
              <a:cxn ang="0">
                <a:pos x="514" y="141"/>
              </a:cxn>
              <a:cxn ang="0">
                <a:pos x="474" y="13"/>
              </a:cxn>
            </a:cxnLst>
            <a:rect l="0" t="0" r="r" b="b"/>
            <a:pathLst>
              <a:path w="837" h="795">
                <a:moveTo>
                  <a:pt x="474" y="13"/>
                </a:moveTo>
                <a:cubicBezTo>
                  <a:pt x="462" y="0"/>
                  <a:pt x="453" y="29"/>
                  <a:pt x="445" y="47"/>
                </a:cubicBezTo>
                <a:cubicBezTo>
                  <a:pt x="437" y="65"/>
                  <a:pt x="434" y="87"/>
                  <a:pt x="426" y="121"/>
                </a:cubicBezTo>
                <a:cubicBezTo>
                  <a:pt x="418" y="155"/>
                  <a:pt x="435" y="183"/>
                  <a:pt x="395" y="249"/>
                </a:cubicBezTo>
                <a:cubicBezTo>
                  <a:pt x="355" y="315"/>
                  <a:pt x="251" y="431"/>
                  <a:pt x="188" y="516"/>
                </a:cubicBezTo>
                <a:cubicBezTo>
                  <a:pt x="125" y="601"/>
                  <a:pt x="0" y="729"/>
                  <a:pt x="15" y="762"/>
                </a:cubicBezTo>
                <a:cubicBezTo>
                  <a:pt x="30" y="795"/>
                  <a:pt x="213" y="726"/>
                  <a:pt x="278" y="714"/>
                </a:cubicBezTo>
                <a:cubicBezTo>
                  <a:pt x="343" y="702"/>
                  <a:pt x="372" y="698"/>
                  <a:pt x="406" y="688"/>
                </a:cubicBezTo>
                <a:cubicBezTo>
                  <a:pt x="440" y="678"/>
                  <a:pt x="446" y="681"/>
                  <a:pt x="483" y="656"/>
                </a:cubicBezTo>
                <a:cubicBezTo>
                  <a:pt x="520" y="631"/>
                  <a:pt x="582" y="566"/>
                  <a:pt x="627" y="535"/>
                </a:cubicBezTo>
                <a:cubicBezTo>
                  <a:pt x="672" y="504"/>
                  <a:pt x="721" y="481"/>
                  <a:pt x="751" y="468"/>
                </a:cubicBezTo>
                <a:cubicBezTo>
                  <a:pt x="781" y="455"/>
                  <a:pt x="795" y="470"/>
                  <a:pt x="809" y="458"/>
                </a:cubicBezTo>
                <a:cubicBezTo>
                  <a:pt x="823" y="446"/>
                  <a:pt x="837" y="420"/>
                  <a:pt x="835" y="394"/>
                </a:cubicBezTo>
                <a:cubicBezTo>
                  <a:pt x="833" y="368"/>
                  <a:pt x="816" y="321"/>
                  <a:pt x="795" y="302"/>
                </a:cubicBezTo>
                <a:cubicBezTo>
                  <a:pt x="774" y="283"/>
                  <a:pt x="743" y="292"/>
                  <a:pt x="708" y="278"/>
                </a:cubicBezTo>
                <a:cubicBezTo>
                  <a:pt x="673" y="264"/>
                  <a:pt x="614" y="238"/>
                  <a:pt x="582" y="215"/>
                </a:cubicBezTo>
                <a:cubicBezTo>
                  <a:pt x="550" y="192"/>
                  <a:pt x="532" y="175"/>
                  <a:pt x="514" y="141"/>
                </a:cubicBezTo>
                <a:cubicBezTo>
                  <a:pt x="496" y="107"/>
                  <a:pt x="482" y="40"/>
                  <a:pt x="474" y="13"/>
                </a:cubicBezTo>
                <a:close/>
              </a:path>
            </a:pathLst>
          </a:custGeom>
          <a:gradFill rotWithShape="0">
            <a:gsLst>
              <a:gs pos="0">
                <a:srgbClr val="FFFFFF"/>
              </a:gs>
              <a:gs pos="100000">
                <a:srgbClr val="FFFFFF">
                  <a:gamma/>
                  <a:shade val="0"/>
                  <a:invGamma/>
                </a:srgbClr>
              </a:gs>
            </a:gsLst>
            <a:lin ang="2700000" scaled="1"/>
          </a:gradFill>
          <a:ln w="38100" cmpd="sng">
            <a:noFill/>
            <a:round/>
            <a:headEnd/>
            <a:tailEnd/>
          </a:ln>
          <a:effectLst/>
        </p:spPr>
        <p:txBody>
          <a:bodyPr wrap="none" anchor="ctr"/>
          <a:lstStyle/>
          <a:p>
            <a:endParaRPr lang="en-GB" dirty="0"/>
          </a:p>
        </p:txBody>
      </p:sp>
      <p:grpSp>
        <p:nvGrpSpPr>
          <p:cNvPr id="55" name="Group 54"/>
          <p:cNvGrpSpPr/>
          <p:nvPr/>
        </p:nvGrpSpPr>
        <p:grpSpPr>
          <a:xfrm>
            <a:off x="4152583" y="1439995"/>
            <a:ext cx="4014787" cy="4537075"/>
            <a:chOff x="4152583" y="2072004"/>
            <a:chExt cx="4014787" cy="4537075"/>
          </a:xfrm>
        </p:grpSpPr>
        <p:sp>
          <p:nvSpPr>
            <p:cNvPr id="34822" name="Freeform 6"/>
            <p:cNvSpPr>
              <a:spLocks/>
            </p:cNvSpPr>
            <p:nvPr/>
          </p:nvSpPr>
          <p:spPr bwMode="auto">
            <a:xfrm rot="21348144">
              <a:off x="5255895" y="2229167"/>
              <a:ext cx="687387" cy="1836738"/>
            </a:xfrm>
            <a:custGeom>
              <a:avLst/>
              <a:gdLst/>
              <a:ahLst/>
              <a:cxnLst>
                <a:cxn ang="0">
                  <a:pos x="10" y="739"/>
                </a:cxn>
                <a:cxn ang="0">
                  <a:pos x="4" y="595"/>
                </a:cxn>
                <a:cxn ang="0">
                  <a:pos x="35" y="530"/>
                </a:cxn>
                <a:cxn ang="0">
                  <a:pos x="71" y="485"/>
                </a:cxn>
                <a:cxn ang="0">
                  <a:pos x="131" y="368"/>
                </a:cxn>
                <a:cxn ang="0">
                  <a:pos x="278" y="0"/>
                </a:cxn>
              </a:cxnLst>
              <a:rect l="0" t="0" r="r" b="b"/>
              <a:pathLst>
                <a:path w="278" h="739">
                  <a:moveTo>
                    <a:pt x="10" y="739"/>
                  </a:moveTo>
                  <a:cubicBezTo>
                    <a:pt x="9" y="715"/>
                    <a:pt x="0" y="630"/>
                    <a:pt x="4" y="595"/>
                  </a:cubicBezTo>
                  <a:cubicBezTo>
                    <a:pt x="8" y="560"/>
                    <a:pt x="24" y="548"/>
                    <a:pt x="35" y="530"/>
                  </a:cubicBezTo>
                  <a:cubicBezTo>
                    <a:pt x="46" y="512"/>
                    <a:pt x="54" y="512"/>
                    <a:pt x="71" y="485"/>
                  </a:cubicBezTo>
                  <a:cubicBezTo>
                    <a:pt x="87" y="458"/>
                    <a:pt x="97" y="449"/>
                    <a:pt x="131" y="368"/>
                  </a:cubicBezTo>
                  <a:cubicBezTo>
                    <a:pt x="166" y="287"/>
                    <a:pt x="248" y="77"/>
                    <a:pt x="278" y="0"/>
                  </a:cubicBezTo>
                </a:path>
              </a:pathLst>
            </a:custGeom>
            <a:noFill/>
            <a:ln w="38100" cmpd="sng">
              <a:solidFill>
                <a:srgbClr val="800000"/>
              </a:solidFill>
              <a:round/>
              <a:headEnd/>
              <a:tailEnd/>
            </a:ln>
            <a:effectLst/>
          </p:spPr>
          <p:txBody>
            <a:bodyPr wrap="none" anchor="ctr"/>
            <a:lstStyle/>
            <a:p>
              <a:endParaRPr lang="en-GB" dirty="0"/>
            </a:p>
          </p:txBody>
        </p:sp>
        <p:sp>
          <p:nvSpPr>
            <p:cNvPr id="34823" name="Freeform 7"/>
            <p:cNvSpPr>
              <a:spLocks/>
            </p:cNvSpPr>
            <p:nvPr/>
          </p:nvSpPr>
          <p:spPr bwMode="auto">
            <a:xfrm rot="21348144">
              <a:off x="5686108" y="2773679"/>
              <a:ext cx="1338262" cy="1712913"/>
            </a:xfrm>
            <a:custGeom>
              <a:avLst/>
              <a:gdLst/>
              <a:ahLst/>
              <a:cxnLst>
                <a:cxn ang="0">
                  <a:pos x="206" y="0"/>
                </a:cxn>
                <a:cxn ang="0">
                  <a:pos x="50" y="320"/>
                </a:cxn>
                <a:cxn ang="0">
                  <a:pos x="11" y="518"/>
                </a:cxn>
                <a:cxn ang="0">
                  <a:pos x="117" y="634"/>
                </a:cxn>
                <a:cxn ang="0">
                  <a:pos x="285" y="674"/>
                </a:cxn>
                <a:cxn ang="0">
                  <a:pos x="373" y="541"/>
                </a:cxn>
                <a:cxn ang="0">
                  <a:pos x="530" y="429"/>
                </a:cxn>
                <a:cxn ang="0">
                  <a:pos x="677" y="269"/>
                </a:cxn>
                <a:cxn ang="0">
                  <a:pos x="635" y="134"/>
                </a:cxn>
                <a:cxn ang="0">
                  <a:pos x="485" y="153"/>
                </a:cxn>
                <a:cxn ang="0">
                  <a:pos x="347" y="115"/>
                </a:cxn>
                <a:cxn ang="0">
                  <a:pos x="206" y="0"/>
                </a:cxn>
              </a:cxnLst>
              <a:rect l="0" t="0" r="r" b="b"/>
              <a:pathLst>
                <a:path w="694" h="690">
                  <a:moveTo>
                    <a:pt x="206" y="0"/>
                  </a:moveTo>
                  <a:cubicBezTo>
                    <a:pt x="144" y="31"/>
                    <a:pt x="82" y="234"/>
                    <a:pt x="50" y="320"/>
                  </a:cubicBezTo>
                  <a:cubicBezTo>
                    <a:pt x="18" y="406"/>
                    <a:pt x="0" y="466"/>
                    <a:pt x="11" y="518"/>
                  </a:cubicBezTo>
                  <a:cubicBezTo>
                    <a:pt x="22" y="570"/>
                    <a:pt x="71" y="608"/>
                    <a:pt x="117" y="634"/>
                  </a:cubicBezTo>
                  <a:cubicBezTo>
                    <a:pt x="163" y="660"/>
                    <a:pt x="242" y="690"/>
                    <a:pt x="285" y="674"/>
                  </a:cubicBezTo>
                  <a:cubicBezTo>
                    <a:pt x="328" y="658"/>
                    <a:pt x="332" y="582"/>
                    <a:pt x="373" y="541"/>
                  </a:cubicBezTo>
                  <a:cubicBezTo>
                    <a:pt x="414" y="500"/>
                    <a:pt x="479" y="474"/>
                    <a:pt x="530" y="429"/>
                  </a:cubicBezTo>
                  <a:cubicBezTo>
                    <a:pt x="581" y="384"/>
                    <a:pt x="660" y="318"/>
                    <a:pt x="677" y="269"/>
                  </a:cubicBezTo>
                  <a:cubicBezTo>
                    <a:pt x="694" y="220"/>
                    <a:pt x="667" y="153"/>
                    <a:pt x="635" y="134"/>
                  </a:cubicBezTo>
                  <a:cubicBezTo>
                    <a:pt x="603" y="115"/>
                    <a:pt x="533" y="156"/>
                    <a:pt x="485" y="153"/>
                  </a:cubicBezTo>
                  <a:cubicBezTo>
                    <a:pt x="437" y="150"/>
                    <a:pt x="393" y="140"/>
                    <a:pt x="347" y="115"/>
                  </a:cubicBezTo>
                  <a:lnTo>
                    <a:pt x="206" y="0"/>
                  </a:lnTo>
                  <a:close/>
                </a:path>
              </a:pathLst>
            </a:custGeom>
            <a:gradFill rotWithShape="0">
              <a:gsLst>
                <a:gs pos="0">
                  <a:srgbClr val="FFFFFF"/>
                </a:gs>
                <a:gs pos="100000">
                  <a:srgbClr val="FFFFFF">
                    <a:gamma/>
                    <a:shade val="0"/>
                    <a:invGamma/>
                  </a:srgbClr>
                </a:gs>
              </a:gsLst>
              <a:lin ang="2700000" scaled="1"/>
            </a:gradFill>
            <a:ln w="38100" cap="flat" cmpd="sng">
              <a:noFill/>
              <a:prstDash val="solid"/>
              <a:round/>
              <a:headEnd type="none" w="med" len="med"/>
              <a:tailEnd type="none" w="med" len="med"/>
            </a:ln>
            <a:effectLst/>
          </p:spPr>
          <p:txBody>
            <a:bodyPr wrap="none" anchor="ctr"/>
            <a:lstStyle/>
            <a:p>
              <a:endParaRPr lang="en-GB" dirty="0"/>
            </a:p>
          </p:txBody>
        </p:sp>
        <p:sp>
          <p:nvSpPr>
            <p:cNvPr id="34824" name="Freeform 8"/>
            <p:cNvSpPr>
              <a:spLocks/>
            </p:cNvSpPr>
            <p:nvPr/>
          </p:nvSpPr>
          <p:spPr bwMode="auto">
            <a:xfrm rot="21348144">
              <a:off x="6065520" y="2156142"/>
              <a:ext cx="1014412" cy="933450"/>
            </a:xfrm>
            <a:custGeom>
              <a:avLst/>
              <a:gdLst/>
              <a:ahLst/>
              <a:cxnLst>
                <a:cxn ang="0">
                  <a:pos x="93" y="0"/>
                </a:cxn>
                <a:cxn ang="0">
                  <a:pos x="16" y="211"/>
                </a:cxn>
                <a:cxn ang="0">
                  <a:pos x="189" y="355"/>
                </a:cxn>
                <a:cxn ang="0">
                  <a:pos x="384" y="330"/>
                </a:cxn>
                <a:cxn ang="0">
                  <a:pos x="458" y="144"/>
                </a:cxn>
                <a:cxn ang="0">
                  <a:pos x="525" y="0"/>
                </a:cxn>
              </a:cxnLst>
              <a:rect l="0" t="0" r="r" b="b"/>
              <a:pathLst>
                <a:path w="525" h="375">
                  <a:moveTo>
                    <a:pt x="93" y="0"/>
                  </a:moveTo>
                  <a:cubicBezTo>
                    <a:pt x="80" y="35"/>
                    <a:pt x="0" y="152"/>
                    <a:pt x="16" y="211"/>
                  </a:cubicBezTo>
                  <a:cubicBezTo>
                    <a:pt x="32" y="270"/>
                    <a:pt x="128" y="335"/>
                    <a:pt x="189" y="355"/>
                  </a:cubicBezTo>
                  <a:cubicBezTo>
                    <a:pt x="250" y="375"/>
                    <a:pt x="339" y="365"/>
                    <a:pt x="384" y="330"/>
                  </a:cubicBezTo>
                  <a:cubicBezTo>
                    <a:pt x="429" y="295"/>
                    <a:pt x="435" y="199"/>
                    <a:pt x="458" y="144"/>
                  </a:cubicBezTo>
                  <a:cubicBezTo>
                    <a:pt x="481" y="89"/>
                    <a:pt x="511" y="30"/>
                    <a:pt x="525" y="0"/>
                  </a:cubicBezTo>
                </a:path>
              </a:pathLst>
            </a:custGeom>
            <a:gradFill rotWithShape="0">
              <a:gsLst>
                <a:gs pos="0">
                  <a:srgbClr val="FFFFFF"/>
                </a:gs>
                <a:gs pos="100000">
                  <a:srgbClr val="FFFFFF">
                    <a:gamma/>
                    <a:shade val="0"/>
                    <a:invGamma/>
                  </a:srgbClr>
                </a:gs>
              </a:gsLst>
              <a:lin ang="2700000" scaled="1"/>
            </a:gradFill>
            <a:ln w="38100" cap="flat" cmpd="sng">
              <a:noFill/>
              <a:prstDash val="solid"/>
              <a:round/>
              <a:headEnd type="none" w="med" len="med"/>
              <a:tailEnd type="none" w="med" len="med"/>
            </a:ln>
            <a:effectLst/>
          </p:spPr>
          <p:txBody>
            <a:bodyPr wrap="none" anchor="ctr"/>
            <a:lstStyle/>
            <a:p>
              <a:endParaRPr lang="en-GB" dirty="0"/>
            </a:p>
          </p:txBody>
        </p:sp>
        <p:sp>
          <p:nvSpPr>
            <p:cNvPr id="34825" name="Freeform 9"/>
            <p:cNvSpPr>
              <a:spLocks/>
            </p:cNvSpPr>
            <p:nvPr/>
          </p:nvSpPr>
          <p:spPr bwMode="auto">
            <a:xfrm rot="21348144">
              <a:off x="4152583" y="3984942"/>
              <a:ext cx="1414462" cy="2106613"/>
            </a:xfrm>
            <a:custGeom>
              <a:avLst/>
              <a:gdLst/>
              <a:ahLst/>
              <a:cxnLst>
                <a:cxn ang="0">
                  <a:pos x="551" y="0"/>
                </a:cxn>
                <a:cxn ang="0">
                  <a:pos x="554" y="105"/>
                </a:cxn>
                <a:cxn ang="0">
                  <a:pos x="567" y="180"/>
                </a:cxn>
                <a:cxn ang="0">
                  <a:pos x="114" y="848"/>
                </a:cxn>
                <a:cxn ang="0">
                  <a:pos x="0" y="837"/>
                </a:cxn>
                <a:cxn ang="0">
                  <a:pos x="551" y="0"/>
                </a:cxn>
              </a:cxnLst>
              <a:rect l="0" t="0" r="r" b="b"/>
              <a:pathLst>
                <a:path w="572" h="848">
                  <a:moveTo>
                    <a:pt x="551" y="0"/>
                  </a:moveTo>
                  <a:cubicBezTo>
                    <a:pt x="556" y="66"/>
                    <a:pt x="552" y="78"/>
                    <a:pt x="554" y="105"/>
                  </a:cubicBezTo>
                  <a:cubicBezTo>
                    <a:pt x="557" y="135"/>
                    <a:pt x="572" y="155"/>
                    <a:pt x="567" y="180"/>
                  </a:cubicBezTo>
                  <a:cubicBezTo>
                    <a:pt x="494" y="304"/>
                    <a:pt x="196" y="733"/>
                    <a:pt x="114" y="848"/>
                  </a:cubicBezTo>
                  <a:cubicBezTo>
                    <a:pt x="36" y="844"/>
                    <a:pt x="52" y="847"/>
                    <a:pt x="0" y="837"/>
                  </a:cubicBezTo>
                  <a:cubicBezTo>
                    <a:pt x="78" y="692"/>
                    <a:pt x="471" y="136"/>
                    <a:pt x="551" y="0"/>
                  </a:cubicBezTo>
                  <a:close/>
                </a:path>
              </a:pathLst>
            </a:custGeom>
            <a:noFill/>
            <a:ln w="38100" cmpd="sng">
              <a:solidFill>
                <a:srgbClr val="000000"/>
              </a:solidFill>
              <a:round/>
              <a:headEnd/>
              <a:tailEnd/>
            </a:ln>
            <a:effectLst/>
          </p:spPr>
          <p:txBody>
            <a:bodyPr wrap="none" anchor="ctr"/>
            <a:lstStyle/>
            <a:p>
              <a:endParaRPr lang="en-GB" dirty="0"/>
            </a:p>
          </p:txBody>
        </p:sp>
        <p:sp>
          <p:nvSpPr>
            <p:cNvPr id="34826" name="Freeform 10"/>
            <p:cNvSpPr>
              <a:spLocks/>
            </p:cNvSpPr>
            <p:nvPr/>
          </p:nvSpPr>
          <p:spPr bwMode="auto">
            <a:xfrm rot="21348144">
              <a:off x="6363970" y="4343717"/>
              <a:ext cx="347662" cy="442913"/>
            </a:xfrm>
            <a:custGeom>
              <a:avLst/>
              <a:gdLst/>
              <a:ahLst/>
              <a:cxnLst>
                <a:cxn ang="0">
                  <a:pos x="46" y="2"/>
                </a:cxn>
                <a:cxn ang="0">
                  <a:pos x="28" y="45"/>
                </a:cxn>
                <a:cxn ang="0">
                  <a:pos x="1" y="72"/>
                </a:cxn>
                <a:cxn ang="0">
                  <a:pos x="33" y="134"/>
                </a:cxn>
                <a:cxn ang="0">
                  <a:pos x="69" y="177"/>
                </a:cxn>
                <a:cxn ang="0">
                  <a:pos x="117" y="139"/>
                </a:cxn>
                <a:cxn ang="0">
                  <a:pos x="177" y="43"/>
                </a:cxn>
                <a:cxn ang="0">
                  <a:pos x="139" y="18"/>
                </a:cxn>
                <a:cxn ang="0">
                  <a:pos x="46" y="2"/>
                </a:cxn>
              </a:cxnLst>
              <a:rect l="0" t="0" r="r" b="b"/>
              <a:pathLst>
                <a:path w="181" h="178">
                  <a:moveTo>
                    <a:pt x="46" y="2"/>
                  </a:moveTo>
                  <a:cubicBezTo>
                    <a:pt x="28" y="6"/>
                    <a:pt x="36" y="33"/>
                    <a:pt x="28" y="45"/>
                  </a:cubicBezTo>
                  <a:cubicBezTo>
                    <a:pt x="20" y="57"/>
                    <a:pt x="0" y="57"/>
                    <a:pt x="1" y="72"/>
                  </a:cubicBezTo>
                  <a:cubicBezTo>
                    <a:pt x="2" y="87"/>
                    <a:pt x="22" y="117"/>
                    <a:pt x="33" y="134"/>
                  </a:cubicBezTo>
                  <a:cubicBezTo>
                    <a:pt x="44" y="151"/>
                    <a:pt x="55" y="176"/>
                    <a:pt x="69" y="177"/>
                  </a:cubicBezTo>
                  <a:cubicBezTo>
                    <a:pt x="83" y="178"/>
                    <a:pt x="99" y="161"/>
                    <a:pt x="117" y="139"/>
                  </a:cubicBezTo>
                  <a:cubicBezTo>
                    <a:pt x="135" y="117"/>
                    <a:pt x="173" y="63"/>
                    <a:pt x="177" y="43"/>
                  </a:cubicBezTo>
                  <a:cubicBezTo>
                    <a:pt x="181" y="23"/>
                    <a:pt x="161" y="25"/>
                    <a:pt x="139" y="18"/>
                  </a:cubicBezTo>
                  <a:cubicBezTo>
                    <a:pt x="117" y="11"/>
                    <a:pt x="66" y="0"/>
                    <a:pt x="46" y="2"/>
                  </a:cubicBezTo>
                  <a:close/>
                </a:path>
              </a:pathLst>
            </a:custGeom>
            <a:gradFill rotWithShape="0">
              <a:gsLst>
                <a:gs pos="0">
                  <a:srgbClr val="FFFFFF"/>
                </a:gs>
                <a:gs pos="100000">
                  <a:srgbClr val="FFFFFF">
                    <a:gamma/>
                    <a:shade val="0"/>
                    <a:invGamma/>
                  </a:srgbClr>
                </a:gs>
              </a:gsLst>
              <a:lin ang="2700000" scaled="1"/>
            </a:gradFill>
            <a:ln w="38100" cap="flat" cmpd="sng">
              <a:noFill/>
              <a:prstDash val="solid"/>
              <a:round/>
              <a:headEnd type="none" w="med" len="med"/>
              <a:tailEnd type="none" w="med" len="med"/>
            </a:ln>
            <a:effectLst/>
          </p:spPr>
          <p:txBody>
            <a:bodyPr wrap="none" anchor="ctr"/>
            <a:lstStyle/>
            <a:p>
              <a:endParaRPr lang="en-GB" dirty="0"/>
            </a:p>
          </p:txBody>
        </p:sp>
        <p:sp>
          <p:nvSpPr>
            <p:cNvPr id="34827" name="Freeform 11"/>
            <p:cNvSpPr>
              <a:spLocks/>
            </p:cNvSpPr>
            <p:nvPr/>
          </p:nvSpPr>
          <p:spPr bwMode="auto">
            <a:xfrm rot="21348144">
              <a:off x="7405370" y="2072004"/>
              <a:ext cx="730250" cy="2968625"/>
            </a:xfrm>
            <a:custGeom>
              <a:avLst/>
              <a:gdLst/>
              <a:ahLst/>
              <a:cxnLst>
                <a:cxn ang="0">
                  <a:pos x="247" y="1195"/>
                </a:cxn>
                <a:cxn ang="0">
                  <a:pos x="269" y="1056"/>
                </a:cxn>
                <a:cxn ang="0">
                  <a:pos x="93" y="866"/>
                </a:cxn>
                <a:cxn ang="0">
                  <a:pos x="25" y="605"/>
                </a:cxn>
                <a:cxn ang="0">
                  <a:pos x="242" y="0"/>
                </a:cxn>
              </a:cxnLst>
              <a:rect l="0" t="0" r="r" b="b"/>
              <a:pathLst>
                <a:path w="295" h="1195">
                  <a:moveTo>
                    <a:pt x="247" y="1195"/>
                  </a:moveTo>
                  <a:cubicBezTo>
                    <a:pt x="251" y="1171"/>
                    <a:pt x="295" y="1111"/>
                    <a:pt x="269" y="1056"/>
                  </a:cubicBezTo>
                  <a:cubicBezTo>
                    <a:pt x="244" y="1007"/>
                    <a:pt x="134" y="941"/>
                    <a:pt x="93" y="866"/>
                  </a:cubicBezTo>
                  <a:cubicBezTo>
                    <a:pt x="52" y="791"/>
                    <a:pt x="0" y="749"/>
                    <a:pt x="25" y="605"/>
                  </a:cubicBezTo>
                  <a:cubicBezTo>
                    <a:pt x="50" y="461"/>
                    <a:pt x="197" y="126"/>
                    <a:pt x="242" y="0"/>
                  </a:cubicBezTo>
                </a:path>
              </a:pathLst>
            </a:custGeom>
            <a:noFill/>
            <a:ln w="38100" cap="flat" cmpd="sng">
              <a:solidFill>
                <a:srgbClr val="800000"/>
              </a:solidFill>
              <a:prstDash val="solid"/>
              <a:round/>
              <a:headEnd type="none" w="med" len="med"/>
              <a:tailEnd type="none" w="med" len="med"/>
            </a:ln>
            <a:effectLst/>
          </p:spPr>
          <p:txBody>
            <a:bodyPr wrap="none" anchor="ctr"/>
            <a:lstStyle/>
            <a:p>
              <a:endParaRPr lang="en-GB" dirty="0"/>
            </a:p>
          </p:txBody>
        </p:sp>
        <p:sp>
          <p:nvSpPr>
            <p:cNvPr id="34828" name="Freeform 12"/>
            <p:cNvSpPr>
              <a:spLocks/>
            </p:cNvSpPr>
            <p:nvPr/>
          </p:nvSpPr>
          <p:spPr bwMode="auto">
            <a:xfrm rot="21348144">
              <a:off x="5476558" y="5253354"/>
              <a:ext cx="2544762" cy="1131888"/>
            </a:xfrm>
            <a:custGeom>
              <a:avLst/>
              <a:gdLst/>
              <a:ahLst/>
              <a:cxnLst>
                <a:cxn ang="0">
                  <a:pos x="108" y="203"/>
                </a:cxn>
                <a:cxn ang="0">
                  <a:pos x="11" y="349"/>
                </a:cxn>
                <a:cxn ang="0">
                  <a:pos x="41" y="402"/>
                </a:cxn>
                <a:cxn ang="0">
                  <a:pos x="221" y="424"/>
                </a:cxn>
                <a:cxn ang="0">
                  <a:pos x="346" y="443"/>
                </a:cxn>
                <a:cxn ang="0">
                  <a:pos x="482" y="455"/>
                </a:cxn>
                <a:cxn ang="0">
                  <a:pos x="561" y="436"/>
                </a:cxn>
                <a:cxn ang="0">
                  <a:pos x="628" y="407"/>
                </a:cxn>
                <a:cxn ang="0">
                  <a:pos x="731" y="383"/>
                </a:cxn>
                <a:cxn ang="0">
                  <a:pos x="771" y="373"/>
                </a:cxn>
                <a:cxn ang="0">
                  <a:pos x="821" y="393"/>
                </a:cxn>
                <a:cxn ang="0">
                  <a:pos x="864" y="429"/>
                </a:cxn>
                <a:cxn ang="0">
                  <a:pos x="937" y="333"/>
                </a:cxn>
                <a:cxn ang="0">
                  <a:pos x="995" y="210"/>
                </a:cxn>
                <a:cxn ang="0">
                  <a:pos x="1026" y="126"/>
                </a:cxn>
                <a:cxn ang="0">
                  <a:pos x="1006" y="114"/>
                </a:cxn>
                <a:cxn ang="0">
                  <a:pos x="982" y="100"/>
                </a:cxn>
                <a:cxn ang="0">
                  <a:pos x="927" y="45"/>
                </a:cxn>
                <a:cxn ang="0">
                  <a:pos x="877" y="9"/>
                </a:cxn>
                <a:cxn ang="0">
                  <a:pos x="819" y="28"/>
                </a:cxn>
                <a:cxn ang="0">
                  <a:pos x="613" y="179"/>
                </a:cxn>
                <a:cxn ang="0">
                  <a:pos x="400" y="268"/>
                </a:cxn>
                <a:cxn ang="0">
                  <a:pos x="103" y="205"/>
                </a:cxn>
              </a:cxnLst>
              <a:rect l="0" t="0" r="r" b="b"/>
              <a:pathLst>
                <a:path w="1028" h="456">
                  <a:moveTo>
                    <a:pt x="108" y="203"/>
                  </a:moveTo>
                  <a:cubicBezTo>
                    <a:pt x="92" y="227"/>
                    <a:pt x="22" y="316"/>
                    <a:pt x="11" y="349"/>
                  </a:cubicBezTo>
                  <a:cubicBezTo>
                    <a:pt x="0" y="382"/>
                    <a:pt x="6" y="390"/>
                    <a:pt x="41" y="402"/>
                  </a:cubicBezTo>
                  <a:cubicBezTo>
                    <a:pt x="76" y="414"/>
                    <a:pt x="170" y="417"/>
                    <a:pt x="221" y="424"/>
                  </a:cubicBezTo>
                  <a:cubicBezTo>
                    <a:pt x="272" y="431"/>
                    <a:pt x="302" y="438"/>
                    <a:pt x="346" y="443"/>
                  </a:cubicBezTo>
                  <a:cubicBezTo>
                    <a:pt x="390" y="448"/>
                    <a:pt x="446" y="456"/>
                    <a:pt x="482" y="455"/>
                  </a:cubicBezTo>
                  <a:cubicBezTo>
                    <a:pt x="518" y="454"/>
                    <a:pt x="537" y="444"/>
                    <a:pt x="561" y="436"/>
                  </a:cubicBezTo>
                  <a:cubicBezTo>
                    <a:pt x="585" y="428"/>
                    <a:pt x="600" y="416"/>
                    <a:pt x="628" y="407"/>
                  </a:cubicBezTo>
                  <a:cubicBezTo>
                    <a:pt x="656" y="398"/>
                    <a:pt x="708" y="389"/>
                    <a:pt x="731" y="383"/>
                  </a:cubicBezTo>
                  <a:cubicBezTo>
                    <a:pt x="754" y="377"/>
                    <a:pt x="756" y="371"/>
                    <a:pt x="771" y="373"/>
                  </a:cubicBezTo>
                  <a:cubicBezTo>
                    <a:pt x="786" y="375"/>
                    <a:pt x="805" y="384"/>
                    <a:pt x="821" y="393"/>
                  </a:cubicBezTo>
                  <a:cubicBezTo>
                    <a:pt x="836" y="402"/>
                    <a:pt x="845" y="439"/>
                    <a:pt x="864" y="429"/>
                  </a:cubicBezTo>
                  <a:cubicBezTo>
                    <a:pt x="884" y="419"/>
                    <a:pt x="915" y="370"/>
                    <a:pt x="937" y="333"/>
                  </a:cubicBezTo>
                  <a:cubicBezTo>
                    <a:pt x="959" y="296"/>
                    <a:pt x="980" y="245"/>
                    <a:pt x="995" y="210"/>
                  </a:cubicBezTo>
                  <a:cubicBezTo>
                    <a:pt x="1010" y="175"/>
                    <a:pt x="1025" y="142"/>
                    <a:pt x="1026" y="126"/>
                  </a:cubicBezTo>
                  <a:cubicBezTo>
                    <a:pt x="1028" y="110"/>
                    <a:pt x="1014" y="118"/>
                    <a:pt x="1006" y="114"/>
                  </a:cubicBezTo>
                  <a:cubicBezTo>
                    <a:pt x="998" y="110"/>
                    <a:pt x="995" y="111"/>
                    <a:pt x="982" y="100"/>
                  </a:cubicBezTo>
                  <a:cubicBezTo>
                    <a:pt x="969" y="89"/>
                    <a:pt x="945" y="60"/>
                    <a:pt x="927" y="45"/>
                  </a:cubicBezTo>
                  <a:cubicBezTo>
                    <a:pt x="910" y="30"/>
                    <a:pt x="895" y="12"/>
                    <a:pt x="877" y="9"/>
                  </a:cubicBezTo>
                  <a:cubicBezTo>
                    <a:pt x="859" y="6"/>
                    <a:pt x="863" y="0"/>
                    <a:pt x="819" y="28"/>
                  </a:cubicBezTo>
                  <a:cubicBezTo>
                    <a:pt x="775" y="56"/>
                    <a:pt x="683" y="139"/>
                    <a:pt x="613" y="179"/>
                  </a:cubicBezTo>
                  <a:cubicBezTo>
                    <a:pt x="543" y="219"/>
                    <a:pt x="485" y="264"/>
                    <a:pt x="400" y="268"/>
                  </a:cubicBezTo>
                  <a:cubicBezTo>
                    <a:pt x="315" y="272"/>
                    <a:pt x="164" y="218"/>
                    <a:pt x="103" y="205"/>
                  </a:cubicBezTo>
                </a:path>
              </a:pathLst>
            </a:custGeom>
            <a:noFill/>
            <a:ln w="38100" cmpd="sng">
              <a:solidFill>
                <a:srgbClr val="000000"/>
              </a:solidFill>
              <a:round/>
              <a:headEnd/>
              <a:tailEnd/>
            </a:ln>
            <a:effectLst/>
          </p:spPr>
          <p:txBody>
            <a:bodyPr wrap="none" anchor="ctr"/>
            <a:lstStyle/>
            <a:p>
              <a:endParaRPr lang="en-GB" dirty="0"/>
            </a:p>
          </p:txBody>
        </p:sp>
        <p:sp>
          <p:nvSpPr>
            <p:cNvPr id="34829" name="Freeform 13"/>
            <p:cNvSpPr>
              <a:spLocks/>
            </p:cNvSpPr>
            <p:nvPr/>
          </p:nvSpPr>
          <p:spPr bwMode="auto">
            <a:xfrm rot="21348144">
              <a:off x="5468620" y="3842067"/>
              <a:ext cx="2589212" cy="1200150"/>
            </a:xfrm>
            <a:custGeom>
              <a:avLst/>
              <a:gdLst/>
              <a:ahLst/>
              <a:cxnLst>
                <a:cxn ang="0">
                  <a:pos x="0" y="0"/>
                </a:cxn>
                <a:cxn ang="0">
                  <a:pos x="203" y="134"/>
                </a:cxn>
                <a:cxn ang="0">
                  <a:pos x="731" y="374"/>
                </a:cxn>
                <a:cxn ang="0">
                  <a:pos x="1046" y="483"/>
                </a:cxn>
              </a:cxnLst>
              <a:rect l="0" t="0" r="r" b="b"/>
              <a:pathLst>
                <a:path w="1046" h="483">
                  <a:moveTo>
                    <a:pt x="0" y="0"/>
                  </a:moveTo>
                  <a:cubicBezTo>
                    <a:pt x="34" y="22"/>
                    <a:pt x="81" y="72"/>
                    <a:pt x="203" y="134"/>
                  </a:cubicBezTo>
                  <a:cubicBezTo>
                    <a:pt x="325" y="196"/>
                    <a:pt x="591" y="316"/>
                    <a:pt x="731" y="374"/>
                  </a:cubicBezTo>
                  <a:cubicBezTo>
                    <a:pt x="871" y="432"/>
                    <a:pt x="993" y="465"/>
                    <a:pt x="1046" y="483"/>
                  </a:cubicBezTo>
                </a:path>
              </a:pathLst>
            </a:custGeom>
            <a:noFill/>
            <a:ln w="9525">
              <a:solidFill>
                <a:srgbClr val="000000"/>
              </a:solidFill>
              <a:round/>
              <a:headEnd/>
              <a:tailEnd/>
            </a:ln>
            <a:effectLst/>
          </p:spPr>
          <p:txBody>
            <a:bodyPr wrap="none" anchor="ctr"/>
            <a:lstStyle/>
            <a:p>
              <a:endParaRPr lang="en-GB" dirty="0"/>
            </a:p>
          </p:txBody>
        </p:sp>
        <p:sp>
          <p:nvSpPr>
            <p:cNvPr id="34830" name="Freeform 14"/>
            <p:cNvSpPr>
              <a:spLocks/>
            </p:cNvSpPr>
            <p:nvPr/>
          </p:nvSpPr>
          <p:spPr bwMode="auto">
            <a:xfrm rot="21348144">
              <a:off x="4249420" y="5999479"/>
              <a:ext cx="3429000" cy="609600"/>
            </a:xfrm>
            <a:custGeom>
              <a:avLst/>
              <a:gdLst/>
              <a:ahLst/>
              <a:cxnLst>
                <a:cxn ang="0">
                  <a:pos x="1" y="0"/>
                </a:cxn>
                <a:cxn ang="0">
                  <a:pos x="30" y="82"/>
                </a:cxn>
                <a:cxn ang="0">
                  <a:pos x="184" y="154"/>
                </a:cxn>
                <a:cxn ang="0">
                  <a:pos x="404" y="199"/>
                </a:cxn>
                <a:cxn ang="0">
                  <a:pos x="820" y="242"/>
                </a:cxn>
                <a:cxn ang="0">
                  <a:pos x="1139" y="226"/>
                </a:cxn>
                <a:cxn ang="0">
                  <a:pos x="1386" y="149"/>
                </a:cxn>
              </a:cxnLst>
              <a:rect l="0" t="0" r="r" b="b"/>
              <a:pathLst>
                <a:path w="1386" h="246">
                  <a:moveTo>
                    <a:pt x="1" y="0"/>
                  </a:moveTo>
                  <a:cubicBezTo>
                    <a:pt x="6" y="14"/>
                    <a:pt x="0" y="56"/>
                    <a:pt x="30" y="82"/>
                  </a:cubicBezTo>
                  <a:cubicBezTo>
                    <a:pt x="60" y="108"/>
                    <a:pt x="122" y="135"/>
                    <a:pt x="184" y="154"/>
                  </a:cubicBezTo>
                  <a:cubicBezTo>
                    <a:pt x="246" y="173"/>
                    <a:pt x="298" y="184"/>
                    <a:pt x="404" y="199"/>
                  </a:cubicBezTo>
                  <a:cubicBezTo>
                    <a:pt x="510" y="214"/>
                    <a:pt x="698" y="238"/>
                    <a:pt x="820" y="242"/>
                  </a:cubicBezTo>
                  <a:cubicBezTo>
                    <a:pt x="942" y="246"/>
                    <a:pt x="1045" y="241"/>
                    <a:pt x="1139" y="226"/>
                  </a:cubicBezTo>
                  <a:cubicBezTo>
                    <a:pt x="1233" y="211"/>
                    <a:pt x="1335" y="165"/>
                    <a:pt x="1386" y="149"/>
                  </a:cubicBezTo>
                </a:path>
              </a:pathLst>
            </a:custGeom>
            <a:noFill/>
            <a:ln w="38100" cap="flat" cmpd="sng">
              <a:solidFill>
                <a:srgbClr val="000000"/>
              </a:solidFill>
              <a:prstDash val="sysDot"/>
              <a:round/>
              <a:headEnd/>
              <a:tailEnd/>
            </a:ln>
            <a:effectLst/>
          </p:spPr>
          <p:txBody>
            <a:bodyPr wrap="none" anchor="ctr"/>
            <a:lstStyle/>
            <a:p>
              <a:endParaRPr lang="en-GB" dirty="0"/>
            </a:p>
          </p:txBody>
        </p:sp>
        <p:sp>
          <p:nvSpPr>
            <p:cNvPr id="34831" name="Freeform 15"/>
            <p:cNvSpPr>
              <a:spLocks/>
            </p:cNvSpPr>
            <p:nvPr/>
          </p:nvSpPr>
          <p:spPr bwMode="auto">
            <a:xfrm rot="21348144">
              <a:off x="7978458" y="4916804"/>
              <a:ext cx="188912" cy="560388"/>
            </a:xfrm>
            <a:custGeom>
              <a:avLst/>
              <a:gdLst/>
              <a:ahLst/>
              <a:cxnLst>
                <a:cxn ang="0">
                  <a:pos x="77" y="0"/>
                </a:cxn>
                <a:cxn ang="0">
                  <a:pos x="0" y="226"/>
                </a:cxn>
              </a:cxnLst>
              <a:rect l="0" t="0" r="r" b="b"/>
              <a:pathLst>
                <a:path w="77" h="226">
                  <a:moveTo>
                    <a:pt x="77" y="0"/>
                  </a:moveTo>
                  <a:cubicBezTo>
                    <a:pt x="46" y="93"/>
                    <a:pt x="13" y="188"/>
                    <a:pt x="0" y="226"/>
                  </a:cubicBezTo>
                </a:path>
              </a:pathLst>
            </a:custGeom>
            <a:noFill/>
            <a:ln w="38100" cmpd="sng">
              <a:solidFill>
                <a:srgbClr val="000000"/>
              </a:solidFill>
              <a:round/>
              <a:headEnd/>
              <a:tailEnd/>
            </a:ln>
            <a:effectLst/>
          </p:spPr>
          <p:txBody>
            <a:bodyPr wrap="none" anchor="ctr"/>
            <a:lstStyle/>
            <a:p>
              <a:endParaRPr lang="en-GB" dirty="0"/>
            </a:p>
          </p:txBody>
        </p:sp>
      </p:grpSp>
      <p:grpSp>
        <p:nvGrpSpPr>
          <p:cNvPr id="57" name="Group 56"/>
          <p:cNvGrpSpPr/>
          <p:nvPr/>
        </p:nvGrpSpPr>
        <p:grpSpPr>
          <a:xfrm>
            <a:off x="5582920" y="3934275"/>
            <a:ext cx="1166813" cy="2079943"/>
            <a:chOff x="1959610" y="4623434"/>
            <a:chExt cx="1166813" cy="2079943"/>
          </a:xfrm>
        </p:grpSpPr>
        <p:grpSp>
          <p:nvGrpSpPr>
            <p:cNvPr id="34862" name="Group 46"/>
            <p:cNvGrpSpPr>
              <a:grpSpLocks/>
            </p:cNvGrpSpPr>
            <p:nvPr/>
          </p:nvGrpSpPr>
          <p:grpSpPr bwMode="auto">
            <a:xfrm rot="1536401">
              <a:off x="2821623" y="4623434"/>
              <a:ext cx="304800" cy="1931988"/>
              <a:chOff x="2889" y="1026"/>
              <a:chExt cx="192" cy="775"/>
            </a:xfrm>
          </p:grpSpPr>
          <p:sp>
            <p:nvSpPr>
              <p:cNvPr id="34863" name="Freeform 47"/>
              <p:cNvSpPr>
                <a:spLocks/>
              </p:cNvSpPr>
              <p:nvPr/>
            </p:nvSpPr>
            <p:spPr bwMode="auto">
              <a:xfrm>
                <a:off x="2889" y="1026"/>
                <a:ext cx="66" cy="751"/>
              </a:xfrm>
              <a:custGeom>
                <a:avLst/>
                <a:gdLst/>
                <a:ahLst/>
                <a:cxnLst>
                  <a:cxn ang="0">
                    <a:pos x="164" y="0"/>
                  </a:cxn>
                  <a:cxn ang="0">
                    <a:pos x="162" y="947"/>
                  </a:cxn>
                  <a:cxn ang="0">
                    <a:pos x="0" y="1948"/>
                  </a:cxn>
                </a:cxnLst>
                <a:rect l="0" t="0" r="r" b="b"/>
                <a:pathLst>
                  <a:path w="189" h="1948">
                    <a:moveTo>
                      <a:pt x="164" y="0"/>
                    </a:moveTo>
                    <a:cubicBezTo>
                      <a:pt x="164" y="158"/>
                      <a:pt x="189" y="622"/>
                      <a:pt x="162" y="947"/>
                    </a:cubicBezTo>
                    <a:cubicBezTo>
                      <a:pt x="135" y="1272"/>
                      <a:pt x="34" y="1740"/>
                      <a:pt x="0" y="1948"/>
                    </a:cubicBezTo>
                  </a:path>
                </a:pathLst>
              </a:custGeom>
              <a:noFill/>
              <a:ln w="76200" cap="flat" cmpd="sng">
                <a:solidFill>
                  <a:srgbClr val="FF0000"/>
                </a:solidFill>
                <a:prstDash val="solid"/>
                <a:round/>
                <a:headEnd type="none" w="med" len="med"/>
                <a:tailEnd type="none" w="med" len="med"/>
              </a:ln>
              <a:effectLst/>
            </p:spPr>
            <p:txBody>
              <a:bodyPr/>
              <a:lstStyle/>
              <a:p>
                <a:endParaRPr lang="en-GB" dirty="0"/>
              </a:p>
            </p:txBody>
          </p:sp>
          <p:sp>
            <p:nvSpPr>
              <p:cNvPr id="34864" name="Freeform 48"/>
              <p:cNvSpPr>
                <a:spLocks/>
              </p:cNvSpPr>
              <p:nvPr/>
            </p:nvSpPr>
            <p:spPr bwMode="auto">
              <a:xfrm>
                <a:off x="3015" y="1026"/>
                <a:ext cx="66" cy="775"/>
              </a:xfrm>
              <a:custGeom>
                <a:avLst/>
                <a:gdLst/>
                <a:ahLst/>
                <a:cxnLst>
                  <a:cxn ang="0">
                    <a:pos x="158" y="0"/>
                  </a:cxn>
                  <a:cxn ang="0">
                    <a:pos x="151" y="930"/>
                  </a:cxn>
                  <a:cxn ang="0">
                    <a:pos x="0" y="1909"/>
                  </a:cxn>
                </a:cxnLst>
                <a:rect l="0" t="0" r="r" b="b"/>
                <a:pathLst>
                  <a:path w="177" h="1909">
                    <a:moveTo>
                      <a:pt x="158" y="0"/>
                    </a:moveTo>
                    <a:cubicBezTo>
                      <a:pt x="157" y="155"/>
                      <a:pt x="177" y="612"/>
                      <a:pt x="151" y="930"/>
                    </a:cubicBezTo>
                    <a:cubicBezTo>
                      <a:pt x="125" y="1248"/>
                      <a:pt x="31" y="1705"/>
                      <a:pt x="0" y="1909"/>
                    </a:cubicBezTo>
                  </a:path>
                </a:pathLst>
              </a:custGeom>
              <a:noFill/>
              <a:ln w="76200" cap="flat" cmpd="sng">
                <a:solidFill>
                  <a:srgbClr val="FFFF00"/>
                </a:solidFill>
                <a:prstDash val="solid"/>
                <a:round/>
                <a:headEnd type="none" w="med" len="med"/>
                <a:tailEnd type="none" w="med" len="med"/>
              </a:ln>
              <a:effectLst/>
            </p:spPr>
            <p:txBody>
              <a:bodyPr/>
              <a:lstStyle/>
              <a:p>
                <a:endParaRPr lang="en-GB" dirty="0"/>
              </a:p>
            </p:txBody>
          </p:sp>
        </p:grpSp>
        <p:sp>
          <p:nvSpPr>
            <p:cNvPr id="34865" name="Line 49"/>
            <p:cNvSpPr>
              <a:spLocks noChangeShapeType="1"/>
            </p:cNvSpPr>
            <p:nvPr/>
          </p:nvSpPr>
          <p:spPr bwMode="auto">
            <a:xfrm flipH="1">
              <a:off x="1959610" y="6703377"/>
              <a:ext cx="720725" cy="0"/>
            </a:xfrm>
            <a:prstGeom prst="line">
              <a:avLst/>
            </a:prstGeom>
            <a:noFill/>
            <a:ln w="76200">
              <a:solidFill>
                <a:srgbClr val="FF0000"/>
              </a:solidFill>
              <a:round/>
              <a:headEnd/>
              <a:tailEnd type="triangle" w="med" len="med"/>
            </a:ln>
            <a:effectLst/>
          </p:spPr>
          <p:txBody>
            <a:bodyPr/>
            <a:lstStyle/>
            <a:p>
              <a:endParaRPr lang="en-GB" dirty="0"/>
            </a:p>
          </p:txBody>
        </p:sp>
      </p:grpSp>
      <p:sp>
        <p:nvSpPr>
          <p:cNvPr id="54" name="TextBox 53"/>
          <p:cNvSpPr txBox="1"/>
          <p:nvPr/>
        </p:nvSpPr>
        <p:spPr>
          <a:xfrm>
            <a:off x="695324" y="1590675"/>
            <a:ext cx="4333875" cy="1384995"/>
          </a:xfrm>
          <a:prstGeom prst="rect">
            <a:avLst/>
          </a:prstGeom>
          <a:noFill/>
        </p:spPr>
        <p:txBody>
          <a:bodyPr wrap="square" rtlCol="0">
            <a:spAutoFit/>
          </a:bodyPr>
          <a:lstStyle/>
          <a:p>
            <a:r>
              <a:rPr lang="en-GB" sz="2000" dirty="0">
                <a:solidFill>
                  <a:schemeClr val="tx1"/>
                </a:solidFill>
                <a:latin typeface="+mj-lt"/>
              </a:rPr>
              <a:t>Two phases</a:t>
            </a:r>
          </a:p>
          <a:p>
            <a:r>
              <a:rPr lang="en-GB" sz="2000" dirty="0">
                <a:solidFill>
                  <a:schemeClr val="tx1"/>
                </a:solidFill>
                <a:latin typeface="+mj-lt"/>
              </a:rPr>
              <a:t>1. Dorsal wall lifted – peeled</a:t>
            </a:r>
          </a:p>
          <a:p>
            <a:endParaRPr lang="en-GB" sz="2000" dirty="0">
              <a:solidFill>
                <a:schemeClr val="tx1"/>
              </a:solidFill>
              <a:latin typeface="+mj-lt"/>
            </a:endParaRPr>
          </a:p>
          <a:p>
            <a:r>
              <a:rPr lang="en-GB" sz="2000" dirty="0">
                <a:solidFill>
                  <a:schemeClr val="tx1"/>
                </a:solidFill>
                <a:latin typeface="+mj-lt"/>
              </a:rPr>
              <a:t>2. Rotation/Sinking</a:t>
            </a:r>
            <a:r>
              <a:rPr lang="en-GB" sz="2200" dirty="0">
                <a:solidFill>
                  <a:schemeClr val="tx1"/>
                </a:solidFill>
                <a:latin typeface="+mj-lt"/>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8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8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8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34832"/>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34847"/>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34857"/>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34852"/>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57"/>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5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4">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GB" dirty="0"/>
          </a:p>
          <a:p>
            <a:endParaRPr lang="en-GB" dirty="0"/>
          </a:p>
        </p:txBody>
      </p:sp>
      <p:sp>
        <p:nvSpPr>
          <p:cNvPr id="2" name="Title 1"/>
          <p:cNvSpPr>
            <a:spLocks noGrp="1"/>
          </p:cNvSpPr>
          <p:nvPr>
            <p:ph type="title" idx="4294967295"/>
          </p:nvPr>
        </p:nvSpPr>
        <p:spPr>
          <a:xfrm>
            <a:off x="0" y="150813"/>
            <a:ext cx="9144000" cy="1506537"/>
          </a:xfrm>
        </p:spPr>
        <p:txBody>
          <a:bodyPr>
            <a:normAutofit fontScale="90000"/>
          </a:bodyPr>
          <a:lstStyle/>
          <a:p>
            <a:pPr algn="ctr"/>
            <a:r>
              <a:rPr lang="en-GB" b="1" dirty="0"/>
              <a:t>Laminar wedge reveals how hoof capsule has distorted</a:t>
            </a:r>
          </a:p>
        </p:txBody>
      </p:sp>
      <p:pic>
        <p:nvPicPr>
          <p:cNvPr id="6" name="Picture 5" descr="P045.jpg"/>
          <p:cNvPicPr>
            <a:picLocks noChangeAspect="1"/>
          </p:cNvPicPr>
          <p:nvPr/>
        </p:nvPicPr>
        <p:blipFill>
          <a:blip r:embed="rId3" cstate="print"/>
          <a:stretch>
            <a:fillRect/>
          </a:stretch>
        </p:blipFill>
        <p:spPr>
          <a:xfrm>
            <a:off x="479838" y="1846407"/>
            <a:ext cx="2809104" cy="4259571"/>
          </a:xfrm>
          <a:prstGeom prst="roundRect">
            <a:avLst>
              <a:gd name="adj" fmla="val 0"/>
            </a:avLst>
          </a:prstGeom>
          <a:ln w="50800">
            <a:solidFill>
              <a:schemeClr val="bg1"/>
            </a:solid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sp>
        <p:nvSpPr>
          <p:cNvPr id="7" name="Striped Right Arrow 6"/>
          <p:cNvSpPr/>
          <p:nvPr/>
        </p:nvSpPr>
        <p:spPr>
          <a:xfrm rot="5400000">
            <a:off x="1542362" y="4594036"/>
            <a:ext cx="363554" cy="363556"/>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3"/>
          <p:cNvSpPr txBox="1">
            <a:spLocks noChangeArrowheads="1"/>
          </p:cNvSpPr>
          <p:nvPr/>
        </p:nvSpPr>
        <p:spPr>
          <a:xfrm>
            <a:off x="3426246" y="2027103"/>
            <a:ext cx="5260554" cy="3933021"/>
          </a:xfrm>
          <a:prstGeom prst="rect">
            <a:avLst/>
          </a:prstGeom>
        </p:spPr>
        <p:txBody>
          <a:bodyPr>
            <a:normAutofit/>
          </a:bodyPr>
          <a:lstStyle/>
          <a:p>
            <a:pPr marL="548640" marR="0" lvl="0" indent="-411480" algn="l" defTabSz="914400" rtl="0" eaLnBrk="1" fontAlgn="auto" latinLnBrk="0" hangingPunct="1">
              <a:lnSpc>
                <a:spcPct val="100000"/>
              </a:lnSpc>
              <a:spcBef>
                <a:spcPct val="20000"/>
              </a:spcBef>
              <a:spcAft>
                <a:spcPts val="0"/>
              </a:spcAft>
              <a:buClr>
                <a:schemeClr val="bg2">
                  <a:lumMod val="50000"/>
                </a:schemeClr>
              </a:buClr>
              <a:buSzPct val="100000"/>
              <a:buFont typeface="Arial" pitchFamily="34" charset="0"/>
              <a:buChar char="•"/>
              <a:tabLst/>
              <a:defRPr/>
            </a:pPr>
            <a:r>
              <a:rPr kumimoji="0" lang="en-GB" sz="2000" b="0" i="0" u="none" strike="noStrike" kern="1200" cap="none" spc="0" normalizeH="0" baseline="0" noProof="0" dirty="0">
                <a:ln>
                  <a:noFill/>
                </a:ln>
                <a:solidFill>
                  <a:schemeClr val="tx1"/>
                </a:solidFill>
                <a:effectLst/>
                <a:uLnTx/>
                <a:uFillTx/>
                <a:latin typeface="Arial" pitchFamily="34" charset="0"/>
                <a:cs typeface="Arial" pitchFamily="34" charset="0"/>
              </a:rPr>
              <a:t>Hoof capsules which</a:t>
            </a:r>
            <a:r>
              <a:rPr kumimoji="0" lang="en-GB" sz="2000" b="0" i="0" u="none" strike="noStrike" kern="1200" cap="none" spc="0" normalizeH="0" noProof="0" dirty="0">
                <a:ln>
                  <a:noFill/>
                </a:ln>
                <a:solidFill>
                  <a:schemeClr val="tx1"/>
                </a:solidFill>
                <a:effectLst/>
                <a:uLnTx/>
                <a:uFillTx/>
                <a:latin typeface="Arial" pitchFamily="34" charset="0"/>
                <a:cs typeface="Arial" pitchFamily="34" charset="0"/>
              </a:rPr>
              <a:t> generally boxy or straight sided distort mostly towards the dorsal surface</a:t>
            </a:r>
          </a:p>
          <a:p>
            <a:pPr marL="548640" marR="0" lvl="0" indent="-411480" algn="l" defTabSz="914400" rtl="0" eaLnBrk="1" fontAlgn="auto" latinLnBrk="0" hangingPunct="1">
              <a:lnSpc>
                <a:spcPct val="100000"/>
              </a:lnSpc>
              <a:spcBef>
                <a:spcPct val="20000"/>
              </a:spcBef>
              <a:spcAft>
                <a:spcPts val="0"/>
              </a:spcAft>
              <a:buClr>
                <a:schemeClr val="bg2">
                  <a:lumMod val="50000"/>
                </a:schemeClr>
              </a:buClr>
              <a:buSzPct val="100000"/>
              <a:buFont typeface="Arial" pitchFamily="34" charset="0"/>
              <a:buChar char="•"/>
              <a:tabLst/>
              <a:defRPr/>
            </a:pPr>
            <a:r>
              <a:rPr lang="en-GB" sz="2000" noProof="0" dirty="0">
                <a:solidFill>
                  <a:schemeClr val="tx1"/>
                </a:solidFill>
                <a:latin typeface="Arial" pitchFamily="34" charset="0"/>
                <a:cs typeface="Arial" pitchFamily="34" charset="0"/>
              </a:rPr>
              <a:t>Damaging the laminal bond at the dorsal surface</a:t>
            </a:r>
          </a:p>
          <a:p>
            <a:pPr marL="548640" marR="0" lvl="0" indent="-411480" algn="l" defTabSz="914400" rtl="0" eaLnBrk="1" fontAlgn="auto" latinLnBrk="0" hangingPunct="1">
              <a:lnSpc>
                <a:spcPct val="100000"/>
              </a:lnSpc>
              <a:spcBef>
                <a:spcPct val="20000"/>
              </a:spcBef>
              <a:spcAft>
                <a:spcPts val="0"/>
              </a:spcAft>
              <a:buClr>
                <a:schemeClr val="bg2">
                  <a:lumMod val="50000"/>
                </a:schemeClr>
              </a:buClr>
              <a:buSzPct val="100000"/>
              <a:buFont typeface="Arial" pitchFamily="34" charset="0"/>
              <a:buChar char="•"/>
              <a:tabLst/>
              <a:defRPr/>
            </a:pPr>
            <a:r>
              <a:rPr lang="en-GB" sz="2000" noProof="0" dirty="0">
                <a:solidFill>
                  <a:schemeClr val="tx1"/>
                </a:solidFill>
                <a:latin typeface="Arial" pitchFamily="34" charset="0"/>
                <a:cs typeface="Arial" pitchFamily="34" charset="0"/>
              </a:rPr>
              <a:t>Results in the rotation of the distal phalanx  </a:t>
            </a:r>
            <a:endParaRPr kumimoji="0" lang="en-GB" sz="2000" b="0" i="0" u="none" strike="noStrike" kern="1200" cap="none" spc="0" normalizeH="0" noProof="0" dirty="0">
              <a:ln>
                <a:noFill/>
              </a:ln>
              <a:solidFill>
                <a:schemeClr val="tx1"/>
              </a:solidFill>
              <a:effectLst/>
              <a:uLnTx/>
              <a:uFillTx/>
              <a:latin typeface="Arial" pitchFamily="34" charset="0"/>
              <a:cs typeface="Arial" pitchFamily="34" charset="0"/>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endParaRPr kumimoji="0" lang="en-GB" sz="2000" b="0"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J002.jpg"/>
          <p:cNvPicPr>
            <a:picLocks noChangeAspect="1"/>
          </p:cNvPicPr>
          <p:nvPr/>
        </p:nvPicPr>
        <p:blipFill>
          <a:blip r:embed="rId3" cstate="print"/>
          <a:srcRect l="24375" r="19794"/>
          <a:stretch>
            <a:fillRect/>
          </a:stretch>
        </p:blipFill>
        <p:spPr>
          <a:xfrm>
            <a:off x="530578" y="2039263"/>
            <a:ext cx="3251199" cy="3785804"/>
          </a:xfrm>
          <a:prstGeom prst="roundRect">
            <a:avLst>
              <a:gd name="adj" fmla="val 0"/>
            </a:avLst>
          </a:prstGeom>
          <a:ln w="508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15" name="Group 14"/>
          <p:cNvGrpSpPr/>
          <p:nvPr/>
        </p:nvGrpSpPr>
        <p:grpSpPr>
          <a:xfrm>
            <a:off x="1083624" y="4684240"/>
            <a:ext cx="2162352" cy="834234"/>
            <a:chOff x="1083624" y="4684240"/>
            <a:chExt cx="2162352" cy="834234"/>
          </a:xfrm>
        </p:grpSpPr>
        <p:sp>
          <p:nvSpPr>
            <p:cNvPr id="8" name="Striped Right Arrow 7"/>
            <p:cNvSpPr/>
            <p:nvPr/>
          </p:nvSpPr>
          <p:spPr>
            <a:xfrm rot="8183052">
              <a:off x="1083624" y="4684858"/>
              <a:ext cx="426741" cy="422453"/>
            </a:xfrm>
            <a:prstGeom prst="stripedRightArrow">
              <a:avLst/>
            </a:prstGeom>
            <a:solidFill>
              <a:srgbClr val="FF000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Striped Right Arrow 9"/>
            <p:cNvSpPr/>
            <p:nvPr/>
          </p:nvSpPr>
          <p:spPr>
            <a:xfrm rot="2860323">
              <a:off x="2821380" y="4682093"/>
              <a:ext cx="422450" cy="426743"/>
            </a:xfrm>
            <a:prstGeom prst="stripedRightArrow">
              <a:avLst/>
            </a:prstGeom>
            <a:solidFill>
              <a:srgbClr val="FF000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Striped Right Arrow 11"/>
            <p:cNvSpPr/>
            <p:nvPr/>
          </p:nvSpPr>
          <p:spPr>
            <a:xfrm rot="5400000">
              <a:off x="1957115" y="5093877"/>
              <a:ext cx="422450" cy="426743"/>
            </a:xfrm>
            <a:prstGeom prst="stripedRightArrow">
              <a:avLst/>
            </a:prstGeom>
            <a:solidFill>
              <a:srgbClr val="FF000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Footer Placeholder 2"/>
          <p:cNvSpPr>
            <a:spLocks noGrp="1"/>
          </p:cNvSpPr>
          <p:nvPr>
            <p:ph type="ftr" sz="quarter" idx="11"/>
          </p:nvPr>
        </p:nvSpPr>
        <p:spPr/>
        <p:txBody>
          <a:bodyPr/>
          <a:lstStyle/>
          <a:p>
            <a:endParaRPr lang="en-GB" dirty="0"/>
          </a:p>
          <a:p>
            <a:endParaRPr lang="en-GB" dirty="0"/>
          </a:p>
        </p:txBody>
      </p:sp>
      <p:sp>
        <p:nvSpPr>
          <p:cNvPr id="2" name="Title 1"/>
          <p:cNvSpPr>
            <a:spLocks noGrp="1"/>
          </p:cNvSpPr>
          <p:nvPr>
            <p:ph type="title" idx="4294967295"/>
          </p:nvPr>
        </p:nvSpPr>
        <p:spPr>
          <a:xfrm>
            <a:off x="914400" y="150813"/>
            <a:ext cx="8229600" cy="1506537"/>
          </a:xfrm>
        </p:spPr>
        <p:txBody>
          <a:bodyPr>
            <a:normAutofit fontScale="90000"/>
          </a:bodyPr>
          <a:lstStyle/>
          <a:p>
            <a:pPr algn="ctr"/>
            <a:r>
              <a:rPr lang="en-GB" b="1" dirty="0"/>
              <a:t>Laminar wedge reveals how hoof capsule has distorted</a:t>
            </a:r>
          </a:p>
        </p:txBody>
      </p:sp>
      <p:sp>
        <p:nvSpPr>
          <p:cNvPr id="14" name="Rectangle 3"/>
          <p:cNvSpPr txBox="1">
            <a:spLocks noChangeArrowheads="1"/>
          </p:cNvSpPr>
          <p:nvPr/>
        </p:nvSpPr>
        <p:spPr>
          <a:xfrm>
            <a:off x="3624549" y="1996807"/>
            <a:ext cx="5260554" cy="4018402"/>
          </a:xfrm>
          <a:prstGeom prst="rect">
            <a:avLst/>
          </a:prstGeom>
        </p:spPr>
        <p:txBody>
          <a:bodyPr>
            <a:normAutofit/>
          </a:bodyPr>
          <a:lstStyle/>
          <a:p>
            <a:pPr marL="548640" marR="0" lvl="0" indent="-411480" algn="l" defTabSz="914400" rtl="0" eaLnBrk="1" fontAlgn="auto" latinLnBrk="0" hangingPunct="1">
              <a:lnSpc>
                <a:spcPct val="100000"/>
              </a:lnSpc>
              <a:spcBef>
                <a:spcPct val="20000"/>
              </a:spcBef>
              <a:spcAft>
                <a:spcPts val="0"/>
              </a:spcAft>
              <a:buClr>
                <a:schemeClr val="bg2">
                  <a:lumMod val="50000"/>
                </a:schemeClr>
              </a:buClr>
              <a:buSzPct val="100000"/>
              <a:buFont typeface="Arial" pitchFamily="34" charset="0"/>
              <a:buChar char="•"/>
              <a:tabLst/>
              <a:defRPr/>
            </a:pPr>
            <a:r>
              <a:rPr kumimoji="0" lang="en-GB" sz="2000" b="0" i="0" u="none" strike="noStrike" kern="1200" cap="none" spc="0" normalizeH="0" baseline="0" noProof="0" dirty="0">
                <a:ln>
                  <a:noFill/>
                </a:ln>
                <a:solidFill>
                  <a:schemeClr val="tx1"/>
                </a:solidFill>
                <a:effectLst/>
                <a:uLnTx/>
                <a:uFillTx/>
                <a:latin typeface="Arial" pitchFamily="34" charset="0"/>
                <a:cs typeface="Arial" pitchFamily="34" charset="0"/>
              </a:rPr>
              <a:t>Hoof capsules which</a:t>
            </a:r>
            <a:r>
              <a:rPr kumimoji="0" lang="en-GB" sz="2000" b="0" i="0" u="none" strike="noStrike" kern="1200" cap="none" spc="0" normalizeH="0" noProof="0" dirty="0">
                <a:ln>
                  <a:noFill/>
                </a:ln>
                <a:solidFill>
                  <a:schemeClr val="tx1"/>
                </a:solidFill>
                <a:effectLst/>
                <a:uLnTx/>
                <a:uFillTx/>
                <a:latin typeface="Arial" pitchFamily="34" charset="0"/>
                <a:cs typeface="Arial" pitchFamily="34" charset="0"/>
              </a:rPr>
              <a:t> are generally round, distortion is </a:t>
            </a:r>
            <a:r>
              <a:rPr lang="en-GB" sz="2000" noProof="0" dirty="0">
                <a:solidFill>
                  <a:schemeClr val="tx1"/>
                </a:solidFill>
                <a:latin typeface="Arial" pitchFamily="34" charset="0"/>
                <a:cs typeface="Arial" pitchFamily="34" charset="0"/>
              </a:rPr>
              <a:t>more generalised, extending into the quarters</a:t>
            </a:r>
            <a:r>
              <a:rPr kumimoji="0" lang="en-GB" sz="2000" b="0" i="0" u="none" strike="noStrike" kern="1200" cap="none" spc="0" normalizeH="0" noProof="0" dirty="0">
                <a:ln>
                  <a:noFill/>
                </a:ln>
                <a:solidFill>
                  <a:schemeClr val="tx1"/>
                </a:solidFill>
                <a:effectLst/>
                <a:uLnTx/>
                <a:uFillTx/>
                <a:latin typeface="Arial" pitchFamily="34" charset="0"/>
                <a:cs typeface="Arial" pitchFamily="34" charset="0"/>
              </a:rPr>
              <a:t> </a:t>
            </a:r>
          </a:p>
          <a:p>
            <a:pPr marL="548640" marR="0" lvl="0" indent="-411480" algn="l" defTabSz="914400" rtl="0" eaLnBrk="1" fontAlgn="auto" latinLnBrk="0" hangingPunct="1">
              <a:lnSpc>
                <a:spcPct val="100000"/>
              </a:lnSpc>
              <a:spcBef>
                <a:spcPct val="20000"/>
              </a:spcBef>
              <a:spcAft>
                <a:spcPts val="0"/>
              </a:spcAft>
              <a:buClr>
                <a:schemeClr val="bg2">
                  <a:lumMod val="50000"/>
                </a:schemeClr>
              </a:buClr>
              <a:buSzPct val="100000"/>
              <a:buFont typeface="Arial" pitchFamily="34" charset="0"/>
              <a:buChar char="•"/>
              <a:tabLst/>
              <a:defRPr/>
            </a:pPr>
            <a:r>
              <a:rPr lang="en-GB" sz="2000" noProof="0" dirty="0">
                <a:solidFill>
                  <a:schemeClr val="tx1"/>
                </a:solidFill>
                <a:latin typeface="Arial" pitchFamily="34" charset="0"/>
                <a:cs typeface="Arial" pitchFamily="34" charset="0"/>
              </a:rPr>
              <a:t>Damaging a greater area of the laminal bond</a:t>
            </a:r>
          </a:p>
          <a:p>
            <a:pPr marL="548640" lvl="0" indent="-411480" fontAlgn="auto">
              <a:spcBef>
                <a:spcPct val="20000"/>
              </a:spcBef>
              <a:spcAft>
                <a:spcPts val="0"/>
              </a:spcAft>
              <a:buClr>
                <a:schemeClr val="bg2">
                  <a:lumMod val="50000"/>
                </a:schemeClr>
              </a:buClr>
              <a:buSzPct val="100000"/>
              <a:buFont typeface="Arial" pitchFamily="34" charset="0"/>
              <a:buChar char="•"/>
              <a:defRPr/>
            </a:pPr>
            <a:r>
              <a:rPr lang="en-GB" sz="2000" noProof="0" dirty="0">
                <a:solidFill>
                  <a:schemeClr val="tx1"/>
                </a:solidFill>
                <a:latin typeface="Arial" pitchFamily="34" charset="0"/>
                <a:cs typeface="Arial" pitchFamily="34" charset="0"/>
              </a:rPr>
              <a:t>Results in the distal phalanx </a:t>
            </a:r>
            <a:r>
              <a:rPr lang="en-GB" sz="2000" dirty="0">
                <a:solidFill>
                  <a:schemeClr val="tx1"/>
                </a:solidFill>
                <a:latin typeface="Arial" pitchFamily="34" charset="0"/>
                <a:cs typeface="Arial" pitchFamily="34" charset="0"/>
              </a:rPr>
              <a:t>sinking</a:t>
            </a:r>
            <a:endParaRPr kumimoji="0" lang="en-GB" sz="2000" b="0" i="0" u="none" strike="noStrike" kern="1200" cap="none" spc="0" normalizeH="0" noProof="0" dirty="0">
              <a:ln>
                <a:noFill/>
              </a:ln>
              <a:solidFill>
                <a:schemeClr val="tx1"/>
              </a:solidFill>
              <a:effectLst/>
              <a:uLnTx/>
              <a:uFillTx/>
              <a:latin typeface="Arial" pitchFamily="34" charset="0"/>
              <a:cs typeface="Arial" pitchFamily="34" charset="0"/>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endParaRPr kumimoji="0" lang="en-GB" sz="2000" b="0"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3" name="Group 12"/>
          <p:cNvGrpSpPr/>
          <p:nvPr/>
        </p:nvGrpSpPr>
        <p:grpSpPr>
          <a:xfrm>
            <a:off x="1258656" y="1791833"/>
            <a:ext cx="2751618" cy="4148378"/>
            <a:chOff x="6194217" y="1681666"/>
            <a:chExt cx="2751618" cy="4148378"/>
          </a:xfrm>
          <a:effectLst>
            <a:outerShdw blurRad="50800" dist="38100" dir="2700000" algn="tl" rotWithShape="0">
              <a:prstClr val="black">
                <a:alpha val="40000"/>
              </a:prstClr>
            </a:outerShdw>
          </a:effectLst>
        </p:grpSpPr>
        <p:pic>
          <p:nvPicPr>
            <p:cNvPr id="5" name="Picture 4" descr="AE008.jpg"/>
            <p:cNvPicPr>
              <a:picLocks noChangeAspect="1"/>
            </p:cNvPicPr>
            <p:nvPr/>
          </p:nvPicPr>
          <p:blipFill>
            <a:blip r:embed="rId3" cstate="print"/>
            <a:stretch>
              <a:fillRect/>
            </a:stretch>
          </p:blipFill>
          <p:spPr>
            <a:xfrm>
              <a:off x="6194217" y="1681666"/>
              <a:ext cx="2751618" cy="4148378"/>
            </a:xfrm>
            <a:prstGeom prst="roundRect">
              <a:avLst>
                <a:gd name="adj" fmla="val 0"/>
              </a:avLst>
            </a:prstGeom>
            <a:ln w="508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Striped Right Arrow 10"/>
            <p:cNvSpPr/>
            <p:nvPr/>
          </p:nvSpPr>
          <p:spPr>
            <a:xfrm rot="7329229">
              <a:off x="6913088" y="4324123"/>
              <a:ext cx="363554" cy="363556"/>
            </a:xfrm>
            <a:prstGeom prst="stripedRightArrow">
              <a:avLst/>
            </a:prstGeom>
            <a:solidFill>
              <a:srgbClr val="FF000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Footer Placeholder 2"/>
          <p:cNvSpPr>
            <a:spLocks noGrp="1"/>
          </p:cNvSpPr>
          <p:nvPr>
            <p:ph type="ftr" sz="quarter" idx="11"/>
          </p:nvPr>
        </p:nvSpPr>
        <p:spPr/>
        <p:txBody>
          <a:bodyPr/>
          <a:lstStyle/>
          <a:p>
            <a:endParaRPr lang="en-GB" dirty="0"/>
          </a:p>
          <a:p>
            <a:endParaRPr lang="en-GB" dirty="0"/>
          </a:p>
        </p:txBody>
      </p:sp>
      <p:sp>
        <p:nvSpPr>
          <p:cNvPr id="2" name="Title 1"/>
          <p:cNvSpPr>
            <a:spLocks noGrp="1"/>
          </p:cNvSpPr>
          <p:nvPr>
            <p:ph type="title" idx="4294967295"/>
          </p:nvPr>
        </p:nvSpPr>
        <p:spPr>
          <a:xfrm>
            <a:off x="0" y="150813"/>
            <a:ext cx="9144000" cy="1506537"/>
          </a:xfrm>
        </p:spPr>
        <p:txBody>
          <a:bodyPr>
            <a:normAutofit fontScale="90000"/>
          </a:bodyPr>
          <a:lstStyle/>
          <a:p>
            <a:pPr algn="ctr"/>
            <a:r>
              <a:rPr lang="en-GB" b="1" dirty="0"/>
              <a:t>Laminar wedge reveals how hoof capsule has distorted</a:t>
            </a:r>
          </a:p>
        </p:txBody>
      </p:sp>
      <p:sp>
        <p:nvSpPr>
          <p:cNvPr id="14" name="Rectangle 3"/>
          <p:cNvSpPr txBox="1">
            <a:spLocks noChangeArrowheads="1"/>
          </p:cNvSpPr>
          <p:nvPr/>
        </p:nvSpPr>
        <p:spPr>
          <a:xfrm>
            <a:off x="4902506" y="1831554"/>
            <a:ext cx="3646584" cy="4018402"/>
          </a:xfrm>
          <a:prstGeom prst="rect">
            <a:avLst/>
          </a:prstGeom>
        </p:spPr>
        <p:txBody>
          <a:bodyPr>
            <a:normAutofit/>
          </a:bodyPr>
          <a:lstStyle/>
          <a:p>
            <a:pPr marL="548640" marR="0" lvl="0" indent="-411480" defTabSz="914400" fontAlgn="auto">
              <a:lnSpc>
                <a:spcPct val="80000"/>
              </a:lnSpc>
              <a:spcBef>
                <a:spcPct val="20000"/>
              </a:spcBef>
              <a:spcAft>
                <a:spcPts val="0"/>
              </a:spcAft>
              <a:buClr>
                <a:schemeClr val="bg2">
                  <a:lumMod val="50000"/>
                </a:schemeClr>
              </a:buClr>
              <a:buSzPct val="100000"/>
              <a:buFont typeface="Arial" pitchFamily="34" charset="0"/>
              <a:buChar char="•"/>
              <a:tabLst/>
              <a:defRPr/>
            </a:pPr>
            <a:r>
              <a:rPr lang="en-GB" sz="2000" dirty="0">
                <a:solidFill>
                  <a:schemeClr val="tx1"/>
                </a:solidFill>
                <a:latin typeface="+mj-lt"/>
              </a:rPr>
              <a:t>Asymmetrical capsules, with one straight and one rounded side distort towards the rounder side </a:t>
            </a:r>
          </a:p>
          <a:p>
            <a:pPr marL="548640" marR="0" lvl="0" indent="-411480" defTabSz="914400" fontAlgn="auto">
              <a:lnSpc>
                <a:spcPct val="80000"/>
              </a:lnSpc>
              <a:spcBef>
                <a:spcPct val="20000"/>
              </a:spcBef>
              <a:spcAft>
                <a:spcPts val="0"/>
              </a:spcAft>
              <a:buClr>
                <a:schemeClr val="bg2">
                  <a:lumMod val="50000"/>
                </a:schemeClr>
              </a:buClr>
              <a:buSzPct val="100000"/>
              <a:buFont typeface="Arial" pitchFamily="34" charset="0"/>
              <a:buChar char="•"/>
              <a:tabLst/>
              <a:defRPr/>
            </a:pPr>
            <a:r>
              <a:rPr lang="en-GB" sz="2000" dirty="0">
                <a:solidFill>
                  <a:schemeClr val="tx1"/>
                </a:solidFill>
                <a:latin typeface="+mj-lt"/>
              </a:rPr>
              <a:t>Damaging the laminal bond on the rounder side </a:t>
            </a:r>
          </a:p>
          <a:p>
            <a:pPr marL="548640" marR="0" lvl="0" indent="-411480" defTabSz="914400" fontAlgn="auto">
              <a:lnSpc>
                <a:spcPct val="80000"/>
              </a:lnSpc>
              <a:spcBef>
                <a:spcPct val="20000"/>
              </a:spcBef>
              <a:spcAft>
                <a:spcPts val="0"/>
              </a:spcAft>
              <a:buClr>
                <a:schemeClr val="bg2">
                  <a:lumMod val="50000"/>
                </a:schemeClr>
              </a:buClr>
              <a:buSzPct val="100000"/>
              <a:buFont typeface="Arial" pitchFamily="34" charset="0"/>
              <a:buChar char="•"/>
              <a:tabLst/>
              <a:defRPr/>
            </a:pPr>
            <a:r>
              <a:rPr lang="en-GB" sz="2000" dirty="0">
                <a:solidFill>
                  <a:schemeClr val="tx1"/>
                </a:solidFill>
                <a:latin typeface="+mj-lt"/>
              </a:rPr>
              <a:t>Results in a downward tilting of the distal phalanx on the rounder side.</a:t>
            </a:r>
          </a:p>
          <a:p>
            <a:pPr marL="548640" marR="0" lvl="0" indent="-411480" defTabSz="914400" fontAlgn="auto">
              <a:lnSpc>
                <a:spcPct val="80000"/>
              </a:lnSpc>
              <a:spcBef>
                <a:spcPct val="20000"/>
              </a:spcBef>
              <a:spcAft>
                <a:spcPts val="0"/>
              </a:spcAft>
              <a:buClr>
                <a:srgbClr val="FF0000"/>
              </a:buClr>
              <a:buSzPct val="100000"/>
              <a:tabLst/>
              <a:defRPr/>
            </a:pPr>
            <a:endParaRPr lang="en-GB" sz="2000" dirty="0">
              <a:solidFill>
                <a:schemeClr val="tx1"/>
              </a:solidFill>
              <a:latin typeface="+mj-lt"/>
            </a:endParaRPr>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40675"/>
            <a:ext cx="8229600" cy="804231"/>
          </a:xfrm>
        </p:spPr>
        <p:txBody>
          <a:bodyPr>
            <a:normAutofit fontScale="90000"/>
          </a:bodyPr>
          <a:lstStyle/>
          <a:p>
            <a:pPr algn="ctr"/>
            <a:r>
              <a:rPr lang="en-GB" dirty="0"/>
              <a:t>Asymmetric hoof shape</a:t>
            </a:r>
          </a:p>
        </p:txBody>
      </p:sp>
      <p:pic>
        <p:nvPicPr>
          <p:cNvPr id="6" name="Content Placeholder 5" descr="Rossmer-Allpress LF 10 04 2013 Foot surface with off set laminae.JPG"/>
          <p:cNvPicPr>
            <a:picLocks noGrp="1" noChangeAspect="1"/>
          </p:cNvPicPr>
          <p:nvPr>
            <p:ph sz="half" idx="2"/>
          </p:nvPr>
        </p:nvPicPr>
        <p:blipFill>
          <a:blip r:embed="rId2" cstate="print"/>
          <a:stretch>
            <a:fillRect/>
          </a:stretch>
        </p:blipFill>
        <p:spPr>
          <a:xfrm>
            <a:off x="749147" y="1250738"/>
            <a:ext cx="7992737" cy="5307677"/>
          </a:xfrm>
          <a:ln w="50800">
            <a:solidFill>
              <a:schemeClr val="bg1"/>
            </a:solidFill>
          </a:ln>
          <a:effectLst>
            <a:outerShdw blurRad="50800" dist="101600" dir="2700000" algn="tl" rotWithShape="0">
              <a:prstClr val="black">
                <a:alpha val="40000"/>
              </a:prstClr>
            </a:outerShdw>
          </a:effectLst>
        </p:spPr>
      </p:pic>
      <p:sp>
        <p:nvSpPr>
          <p:cNvPr id="2" name="Footer Placeholder 1"/>
          <p:cNvSpPr>
            <a:spLocks noGrp="1"/>
          </p:cNvSpPr>
          <p:nvPr>
            <p:ph type="ftr" sz="quarter" idx="11"/>
          </p:nvPr>
        </p:nvSpPr>
        <p:spPr/>
        <p:txBody>
          <a:bodyPr/>
          <a:lstStyle/>
          <a:p>
            <a:endParaRPr lang="en-GB"/>
          </a:p>
          <a:p>
            <a:endParaRPr lang="en-GB"/>
          </a:p>
        </p:txBody>
      </p:sp>
      <p:sp>
        <p:nvSpPr>
          <p:cNvPr id="5" name="Striped Right Arrow 4"/>
          <p:cNvSpPr/>
          <p:nvPr/>
        </p:nvSpPr>
        <p:spPr>
          <a:xfrm rot="2254381">
            <a:off x="6130886" y="4610560"/>
            <a:ext cx="363554" cy="363556"/>
          </a:xfrm>
          <a:prstGeom prst="stripedRightArrow">
            <a:avLst/>
          </a:prstGeom>
          <a:solidFill>
            <a:srgbClr val="FF000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383822"/>
            <a:ext cx="8229600" cy="733778"/>
          </a:xfrm>
        </p:spPr>
        <p:txBody>
          <a:bodyPr>
            <a:noAutofit/>
          </a:bodyPr>
          <a:lstStyle/>
          <a:p>
            <a:pPr algn="ctr"/>
            <a:r>
              <a:rPr lang="en-GB" b="1" dirty="0"/>
              <a:t>Medial heel jamming</a:t>
            </a:r>
          </a:p>
        </p:txBody>
      </p:sp>
      <p:pic>
        <p:nvPicPr>
          <p:cNvPr id="9" name="Content Placeholder 8" descr="Rossmer-Allpress LF 10 04 2013 jammed medial good new hoof.JPG"/>
          <p:cNvPicPr>
            <a:picLocks noGrp="1" noChangeAspect="1"/>
          </p:cNvPicPr>
          <p:nvPr>
            <p:ph sz="half" idx="1"/>
          </p:nvPr>
        </p:nvPicPr>
        <p:blipFill>
          <a:blip r:embed="rId3" cstate="print"/>
          <a:stretch>
            <a:fillRect/>
          </a:stretch>
        </p:blipFill>
        <p:spPr>
          <a:xfrm>
            <a:off x="394905" y="1177464"/>
            <a:ext cx="8331406" cy="5532575"/>
          </a:xfrm>
          <a:ln w="50800">
            <a:solidFill>
              <a:schemeClr val="bg1"/>
            </a:solidFill>
          </a:ln>
          <a:effectLst>
            <a:outerShdw blurRad="50800" dist="101600" dir="2700000" algn="tl" rotWithShape="0">
              <a:prstClr val="black">
                <a:alpha val="40000"/>
              </a:prstClr>
            </a:outerShdw>
          </a:effectLst>
        </p:spPr>
      </p:pic>
      <p:sp>
        <p:nvSpPr>
          <p:cNvPr id="5" name="Footer Placeholder 4"/>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GB" dirty="0"/>
          </a:p>
          <a:p>
            <a:endParaRPr lang="en-GB" dirty="0"/>
          </a:p>
        </p:txBody>
      </p:sp>
      <p:sp>
        <p:nvSpPr>
          <p:cNvPr id="2" name="Title 1"/>
          <p:cNvSpPr>
            <a:spLocks noGrp="1"/>
          </p:cNvSpPr>
          <p:nvPr>
            <p:ph type="title" idx="4294967295"/>
          </p:nvPr>
        </p:nvSpPr>
        <p:spPr>
          <a:xfrm>
            <a:off x="1371600" y="274638"/>
            <a:ext cx="7772400" cy="1143000"/>
          </a:xfrm>
        </p:spPr>
        <p:txBody>
          <a:bodyPr/>
          <a:lstStyle/>
          <a:p>
            <a:r>
              <a:rPr lang="en-GB" b="1" dirty="0"/>
              <a:t>No laminar wedge!</a:t>
            </a:r>
          </a:p>
        </p:txBody>
      </p:sp>
      <p:sp>
        <p:nvSpPr>
          <p:cNvPr id="8" name="Content Placeholder 7"/>
          <p:cNvSpPr>
            <a:spLocks noGrp="1"/>
          </p:cNvSpPr>
          <p:nvPr>
            <p:ph sz="quarter" idx="4294967295"/>
          </p:nvPr>
        </p:nvSpPr>
        <p:spPr>
          <a:xfrm>
            <a:off x="6169446" y="1600200"/>
            <a:ext cx="2677100" cy="4708525"/>
          </a:xfrm>
        </p:spPr>
        <p:txBody>
          <a:bodyPr>
            <a:normAutofit/>
          </a:bodyPr>
          <a:lstStyle/>
          <a:p>
            <a:r>
              <a:rPr lang="en-GB" dirty="0"/>
              <a:t>In this hoof there is no distended laminae, just a void, indicating hoof capsule distortion was too rapid for the formation of a laminal bond.     </a:t>
            </a:r>
          </a:p>
        </p:txBody>
      </p:sp>
      <p:grpSp>
        <p:nvGrpSpPr>
          <p:cNvPr id="6" name="Group 5"/>
          <p:cNvGrpSpPr/>
          <p:nvPr/>
        </p:nvGrpSpPr>
        <p:grpSpPr>
          <a:xfrm>
            <a:off x="594911" y="1745144"/>
            <a:ext cx="5332164" cy="3763289"/>
            <a:chOff x="1002535" y="1480740"/>
            <a:chExt cx="5332164" cy="3763289"/>
          </a:xfrm>
          <a:effectLst>
            <a:outerShdw blurRad="50800" dist="38100" dir="2700000" algn="tl" rotWithShape="0">
              <a:prstClr val="black">
                <a:alpha val="40000"/>
              </a:prstClr>
            </a:outerShdw>
          </a:effectLst>
        </p:grpSpPr>
        <p:pic>
          <p:nvPicPr>
            <p:cNvPr id="4" name="Picture 3" descr="AI001.jpg"/>
            <p:cNvPicPr>
              <a:picLocks noChangeAspect="1"/>
            </p:cNvPicPr>
            <p:nvPr/>
          </p:nvPicPr>
          <p:blipFill>
            <a:blip r:embed="rId3" cstate="print"/>
            <a:srcRect l="6388" t="34052" r="7361"/>
            <a:stretch>
              <a:fillRect/>
            </a:stretch>
          </p:blipFill>
          <p:spPr>
            <a:xfrm>
              <a:off x="1002535" y="1480740"/>
              <a:ext cx="5332164" cy="3763289"/>
            </a:xfrm>
            <a:prstGeom prst="roundRect">
              <a:avLst>
                <a:gd name="adj" fmla="val 0"/>
              </a:avLst>
            </a:prstGeom>
            <a:ln w="508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ectangle 4"/>
            <p:cNvSpPr/>
            <p:nvPr/>
          </p:nvSpPr>
          <p:spPr bwMode="auto">
            <a:xfrm rot="21241848">
              <a:off x="3101616" y="3297212"/>
              <a:ext cx="1743515" cy="401934"/>
            </a:xfrm>
            <a:prstGeom prst="rect">
              <a:avLst/>
            </a:prstGeom>
            <a:solidFill>
              <a:schemeClr val="bg1"/>
            </a:solidFill>
            <a:ln w="508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bg1"/>
                </a:solidFill>
                <a:effectLst/>
                <a:latin typeface="Arial" charset="0"/>
              </a:endParaRPr>
            </a:p>
          </p:txBody>
        </p:sp>
      </p:gr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dirty="0"/>
          </a:p>
          <a:p>
            <a:endParaRPr lang="en-GB" dirty="0"/>
          </a:p>
        </p:txBody>
      </p:sp>
      <p:pic>
        <p:nvPicPr>
          <p:cNvPr id="6" name="Boris.wmv">
            <a:hlinkClick r:id="" action="ppaction://media"/>
          </p:cNvPr>
          <p:cNvPicPr>
            <a:picLocks noRot="1" noChangeAspect="1"/>
          </p:cNvPicPr>
          <p:nvPr>
            <a:videoFile r:link="rId1"/>
          </p:nvPr>
        </p:nvPicPr>
        <p:blipFill>
          <a:blip r:embed="rId3" cstate="print"/>
          <a:stretch>
            <a:fillRect/>
          </a:stretch>
        </p:blipFill>
        <p:spPr>
          <a:xfrm>
            <a:off x="1143000" y="685800"/>
            <a:ext cx="6858000" cy="54864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7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GB" dirty="0"/>
          </a:p>
          <a:p>
            <a:endParaRPr lang="en-GB" dirty="0"/>
          </a:p>
        </p:txBody>
      </p:sp>
      <p:sp>
        <p:nvSpPr>
          <p:cNvPr id="2" name="Title 1"/>
          <p:cNvSpPr>
            <a:spLocks noGrp="1"/>
          </p:cNvSpPr>
          <p:nvPr>
            <p:ph type="title" idx="4294967295"/>
          </p:nvPr>
        </p:nvSpPr>
        <p:spPr>
          <a:xfrm>
            <a:off x="0" y="274638"/>
            <a:ext cx="9144000" cy="793750"/>
          </a:xfrm>
        </p:spPr>
        <p:txBody>
          <a:bodyPr>
            <a:normAutofit fontScale="90000"/>
          </a:bodyPr>
          <a:lstStyle/>
          <a:p>
            <a:pPr algn="ctr"/>
            <a:r>
              <a:rPr lang="en-GB" b="1" dirty="0"/>
              <a:t>One horse two outcomes</a:t>
            </a:r>
          </a:p>
        </p:txBody>
      </p:sp>
      <p:pic>
        <p:nvPicPr>
          <p:cNvPr id="4" name="Picture 3" descr="Two%20Odd%20feet.jpg"/>
          <p:cNvPicPr>
            <a:picLocks noChangeAspect="1"/>
          </p:cNvPicPr>
          <p:nvPr/>
        </p:nvPicPr>
        <p:blipFill>
          <a:blip r:embed="rId2" cstate="print"/>
          <a:stretch>
            <a:fillRect/>
          </a:stretch>
        </p:blipFill>
        <p:spPr>
          <a:xfrm>
            <a:off x="2087053" y="1103913"/>
            <a:ext cx="4776456" cy="3448939"/>
          </a:xfrm>
          <a:prstGeom prst="roundRect">
            <a:avLst>
              <a:gd name="adj" fmla="val 0"/>
            </a:avLst>
          </a:prstGeom>
          <a:ln w="50800">
            <a:solidFill>
              <a:schemeClr val="bg1"/>
            </a:solid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pic>
        <p:nvPicPr>
          <p:cNvPr id="7" name="Picture 6" descr="Rotating%20xray.jpg"/>
          <p:cNvPicPr>
            <a:picLocks noChangeAspect="1"/>
          </p:cNvPicPr>
          <p:nvPr/>
        </p:nvPicPr>
        <p:blipFill>
          <a:blip r:embed="rId3" cstate="print"/>
          <a:stretch>
            <a:fillRect/>
          </a:stretch>
        </p:blipFill>
        <p:spPr>
          <a:xfrm>
            <a:off x="5440432" y="3764914"/>
            <a:ext cx="2801516" cy="2047262"/>
          </a:xfrm>
          <a:prstGeom prst="roundRect">
            <a:avLst>
              <a:gd name="adj" fmla="val 0"/>
            </a:avLst>
          </a:prstGeom>
          <a:ln w="50800">
            <a:solidFill>
              <a:schemeClr val="bg1"/>
            </a:solid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pic>
        <p:nvPicPr>
          <p:cNvPr id="8" name="Picture 7" descr="Sinking%20xray.jpg"/>
          <p:cNvPicPr>
            <a:picLocks noChangeAspect="1"/>
          </p:cNvPicPr>
          <p:nvPr/>
        </p:nvPicPr>
        <p:blipFill>
          <a:blip r:embed="rId4" cstate="print"/>
          <a:stretch>
            <a:fillRect/>
          </a:stretch>
        </p:blipFill>
        <p:spPr>
          <a:xfrm>
            <a:off x="780366" y="3764914"/>
            <a:ext cx="2877128" cy="2053879"/>
          </a:xfrm>
          <a:prstGeom prst="roundRect">
            <a:avLst>
              <a:gd name="adj" fmla="val 0"/>
            </a:avLst>
          </a:prstGeom>
          <a:ln w="50800">
            <a:solidFill>
              <a:schemeClr val="bg1"/>
            </a:solid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sp>
        <p:nvSpPr>
          <p:cNvPr id="10" name="TextBox 9"/>
          <p:cNvSpPr txBox="1"/>
          <p:nvPr/>
        </p:nvSpPr>
        <p:spPr>
          <a:xfrm>
            <a:off x="7101892" y="3237123"/>
            <a:ext cx="1140056" cy="400110"/>
          </a:xfrm>
          <a:prstGeom prst="rect">
            <a:avLst/>
          </a:prstGeom>
          <a:noFill/>
        </p:spPr>
        <p:txBody>
          <a:bodyPr wrap="none" rtlCol="0">
            <a:spAutoFit/>
          </a:bodyPr>
          <a:lstStyle/>
          <a:p>
            <a:r>
              <a:rPr lang="en-GB" sz="2000" dirty="0">
                <a:solidFill>
                  <a:schemeClr val="tx1"/>
                </a:solidFill>
              </a:rPr>
              <a:t>Rotation</a:t>
            </a:r>
          </a:p>
        </p:txBody>
      </p:sp>
      <p:sp>
        <p:nvSpPr>
          <p:cNvPr id="11" name="TextBox 10"/>
          <p:cNvSpPr txBox="1"/>
          <p:nvPr/>
        </p:nvSpPr>
        <p:spPr>
          <a:xfrm>
            <a:off x="780366" y="3237123"/>
            <a:ext cx="1027845" cy="400110"/>
          </a:xfrm>
          <a:prstGeom prst="rect">
            <a:avLst/>
          </a:prstGeom>
          <a:noFill/>
        </p:spPr>
        <p:txBody>
          <a:bodyPr wrap="none" rtlCol="0">
            <a:spAutoFit/>
          </a:bodyPr>
          <a:lstStyle/>
          <a:p>
            <a:r>
              <a:rPr lang="en-GB" sz="2000" dirty="0">
                <a:solidFill>
                  <a:schemeClr val="tx1"/>
                </a:solidFill>
              </a:rPr>
              <a:t>Sinking</a:t>
            </a:r>
          </a:p>
        </p:txBody>
      </p:sp>
      <p:sp>
        <p:nvSpPr>
          <p:cNvPr id="9" name="TextBox 8"/>
          <p:cNvSpPr txBox="1"/>
          <p:nvPr/>
        </p:nvSpPr>
        <p:spPr>
          <a:xfrm>
            <a:off x="176271" y="1597465"/>
            <a:ext cx="1773716" cy="1169551"/>
          </a:xfrm>
          <a:prstGeom prst="rect">
            <a:avLst/>
          </a:prstGeom>
          <a:noFill/>
        </p:spPr>
        <p:txBody>
          <a:bodyPr wrap="square" rtlCol="0">
            <a:spAutoFit/>
          </a:bodyPr>
          <a:lstStyle/>
          <a:p>
            <a:r>
              <a:rPr lang="en-GB" b="1" dirty="0">
                <a:solidFill>
                  <a:schemeClr val="tx1"/>
                </a:solidFill>
              </a:rPr>
              <a:t>Right fore</a:t>
            </a:r>
          </a:p>
          <a:p>
            <a:r>
              <a:rPr lang="en-GB" dirty="0">
                <a:solidFill>
                  <a:schemeClr val="tx1"/>
                </a:solidFill>
              </a:rPr>
              <a:t>Has a round hoof capsule causing the distal phalanx to sunk</a:t>
            </a:r>
          </a:p>
        </p:txBody>
      </p:sp>
      <p:sp>
        <p:nvSpPr>
          <p:cNvPr id="12" name="TextBox 11"/>
          <p:cNvSpPr txBox="1"/>
          <p:nvPr/>
        </p:nvSpPr>
        <p:spPr>
          <a:xfrm flipH="1">
            <a:off x="7205031" y="1597465"/>
            <a:ext cx="1641514" cy="1169551"/>
          </a:xfrm>
          <a:prstGeom prst="rect">
            <a:avLst/>
          </a:prstGeom>
          <a:noFill/>
        </p:spPr>
        <p:txBody>
          <a:bodyPr wrap="square" rtlCol="0">
            <a:spAutoFit/>
          </a:bodyPr>
          <a:lstStyle/>
          <a:p>
            <a:r>
              <a:rPr lang="en-GB" b="1" dirty="0">
                <a:solidFill>
                  <a:schemeClr val="tx1"/>
                </a:solidFill>
              </a:rPr>
              <a:t>Left fore</a:t>
            </a:r>
          </a:p>
          <a:p>
            <a:r>
              <a:rPr lang="en-GB" dirty="0">
                <a:solidFill>
                  <a:schemeClr val="tx1"/>
                </a:solidFill>
              </a:rPr>
              <a:t>Has a narrow shape causing the distal phalanx to rotate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2000"/>
                                        <p:tgtEl>
                                          <p:spTgt spid="11"/>
                                        </p:tgtEl>
                                      </p:cBhvr>
                                    </p:animEffect>
                                  </p:childTnLst>
                                </p:cTn>
                              </p:par>
                            </p:childTnLst>
                          </p:cTn>
                        </p:par>
                        <p:par>
                          <p:cTn id="10" fill="hold">
                            <p:stCondLst>
                              <p:cond delay="2000"/>
                            </p:stCondLst>
                            <p:childTnLst>
                              <p:par>
                                <p:cTn id="11" presetID="1"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childTnLst>
                          </p:cTn>
                        </p:par>
                        <p:par>
                          <p:cTn id="20" fill="hold">
                            <p:stCondLst>
                              <p:cond delay="2000"/>
                            </p:stCondLst>
                            <p:childTnLst>
                              <p:par>
                                <p:cTn id="21" presetID="1"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9"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33400" y="1916934"/>
            <a:ext cx="7851648" cy="1283465"/>
          </a:xfrm>
        </p:spPr>
        <p:txBody>
          <a:bodyPr/>
          <a:lstStyle/>
          <a:p>
            <a:pPr algn="ctr"/>
            <a:r>
              <a:rPr lang="en-GB" dirty="0"/>
              <a:t>Vertical Grooving</a:t>
            </a:r>
          </a:p>
        </p:txBody>
      </p:sp>
      <p:sp>
        <p:nvSpPr>
          <p:cNvPr id="6" name="Text Placeholder 5"/>
          <p:cNvSpPr>
            <a:spLocks noGrp="1"/>
          </p:cNvSpPr>
          <p:nvPr>
            <p:ph type="subTitle" idx="1"/>
          </p:nvPr>
        </p:nvSpPr>
        <p:spPr/>
        <p:txBody>
          <a:bodyPr>
            <a:normAutofit lnSpcReduction="10000"/>
          </a:bodyPr>
          <a:lstStyle/>
          <a:p>
            <a:pPr algn="ctr"/>
            <a:r>
              <a:rPr lang="en-GB" dirty="0"/>
              <a:t>The procedures shown should only be performed with full veterinary approval.</a:t>
            </a:r>
          </a:p>
          <a:p>
            <a:pPr algn="ctr"/>
            <a:endParaRPr lang="en-GB" dirty="0"/>
          </a:p>
          <a:p>
            <a:pPr algn="ctr"/>
            <a:r>
              <a:rPr lang="en-GB" dirty="0"/>
              <a:t>Suitable for Acute or Non-foundered equines.</a:t>
            </a:r>
          </a:p>
        </p:txBody>
      </p:sp>
      <p:sp>
        <p:nvSpPr>
          <p:cNvPr id="4" name="Footer Placeholder 4"/>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endParaRPr lang="en-GB" dirty="0"/>
          </a:p>
          <a:p>
            <a:endParaRPr lang="en-GB" dirty="0"/>
          </a:p>
        </p:txBody>
      </p:sp>
      <p:sp>
        <p:nvSpPr>
          <p:cNvPr id="37893" name="Rectangle 5"/>
          <p:cNvSpPr>
            <a:spLocks noGrp="1" noChangeArrowheads="1"/>
          </p:cNvSpPr>
          <p:nvPr>
            <p:ph type="title" idx="4294967295"/>
          </p:nvPr>
        </p:nvSpPr>
        <p:spPr>
          <a:xfrm>
            <a:off x="0" y="423863"/>
            <a:ext cx="9144000" cy="836612"/>
          </a:xfrm>
        </p:spPr>
        <p:txBody>
          <a:bodyPr/>
          <a:lstStyle/>
          <a:p>
            <a:pPr algn="ctr"/>
            <a:r>
              <a:rPr lang="en-GB" b="1" dirty="0"/>
              <a:t>Vertical Grooving</a:t>
            </a:r>
          </a:p>
        </p:txBody>
      </p:sp>
      <p:grpSp>
        <p:nvGrpSpPr>
          <p:cNvPr id="5" name="Group 2"/>
          <p:cNvGrpSpPr>
            <a:grpSpLocks/>
          </p:cNvGrpSpPr>
          <p:nvPr/>
        </p:nvGrpSpPr>
        <p:grpSpPr bwMode="auto">
          <a:xfrm>
            <a:off x="4373697" y="1520329"/>
            <a:ext cx="4505898" cy="3547432"/>
            <a:chOff x="0" y="527"/>
            <a:chExt cx="5239" cy="3793"/>
          </a:xfrm>
          <a:effectLst>
            <a:outerShdw blurRad="50800" dist="101600" dir="2700000" algn="tl" rotWithShape="0">
              <a:prstClr val="black">
                <a:alpha val="40000"/>
              </a:prstClr>
            </a:outerShdw>
          </a:effectLst>
        </p:grpSpPr>
        <p:pic>
          <p:nvPicPr>
            <p:cNvPr id="6" name="Picture 3" descr="AM056 Doofie-Jackson"/>
            <p:cNvPicPr>
              <a:picLocks noChangeAspect="1" noChangeArrowheads="1"/>
            </p:cNvPicPr>
            <p:nvPr/>
          </p:nvPicPr>
          <p:blipFill>
            <a:blip r:embed="rId3" cstate="print"/>
            <a:srcRect r="9045"/>
            <a:stretch>
              <a:fillRect/>
            </a:stretch>
          </p:blipFill>
          <p:spPr bwMode="auto">
            <a:xfrm>
              <a:off x="0" y="527"/>
              <a:ext cx="5239" cy="3793"/>
            </a:xfrm>
            <a:prstGeom prst="roundRect">
              <a:avLst>
                <a:gd name="adj" fmla="val 0"/>
              </a:avLst>
            </a:prstGeom>
            <a:ln w="50800">
              <a:solidFill>
                <a:schemeClr val="bg1"/>
              </a:solidFill>
            </a:ln>
            <a:effectLst>
              <a:outerShdw blurRad="50800" dist="38100" dir="2700000" algn="tl" rotWithShape="0">
                <a:prstClr val="black">
                  <a:alpha val="40000"/>
                </a:prstClr>
              </a:outerShdw>
            </a:effectLst>
          </p:spPr>
        </p:pic>
        <p:sp>
          <p:nvSpPr>
            <p:cNvPr id="7" name="Rectangle 4"/>
            <p:cNvSpPr>
              <a:spLocks noChangeArrowheads="1"/>
            </p:cNvSpPr>
            <p:nvPr/>
          </p:nvSpPr>
          <p:spPr bwMode="auto">
            <a:xfrm rot="964878">
              <a:off x="2989" y="1196"/>
              <a:ext cx="1254" cy="381"/>
            </a:xfrm>
            <a:prstGeom prst="rect">
              <a:avLst/>
            </a:prstGeom>
            <a:solidFill>
              <a:schemeClr val="bg1"/>
            </a:solidFill>
            <a:ln w="50800">
              <a:solidFill>
                <a:schemeClr val="bg1"/>
              </a:solidFill>
              <a:miter lim="800000"/>
              <a:headEnd/>
              <a:tailEnd/>
            </a:ln>
            <a:effectLst/>
          </p:spPr>
          <p:txBody>
            <a:bodyPr wrap="none" anchor="ctr"/>
            <a:lstStyle/>
            <a:p>
              <a:endParaRPr lang="en-GB" dirty="0"/>
            </a:p>
          </p:txBody>
        </p:sp>
      </p:grpSp>
      <p:sp>
        <p:nvSpPr>
          <p:cNvPr id="9" name="Rectangle 6"/>
          <p:cNvSpPr txBox="1">
            <a:spLocks noChangeArrowheads="1"/>
          </p:cNvSpPr>
          <p:nvPr/>
        </p:nvSpPr>
        <p:spPr>
          <a:xfrm>
            <a:off x="141382" y="1388124"/>
            <a:ext cx="4122146" cy="5221995"/>
          </a:xfrm>
          <a:prstGeom prst="rect">
            <a:avLst/>
          </a:prstGeom>
        </p:spPr>
        <p:txBody>
          <a:bodyPr vert="horz">
            <a:normAutofit fontScale="70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GB" sz="2600" b="0" i="0" u="none" strike="noStrike" kern="1200" cap="none" spc="0" normalizeH="0" baseline="0" noProof="0" dirty="0">
                <a:ln>
                  <a:noFill/>
                </a:ln>
                <a:solidFill>
                  <a:schemeClr val="tx1"/>
                </a:solidFill>
                <a:effectLst/>
                <a:uLnTx/>
                <a:uFillTx/>
                <a:latin typeface="+mj-lt"/>
                <a:ea typeface="+mj-ea"/>
                <a:cs typeface="+mj-cs"/>
              </a:rPr>
              <a:t>Isolates the causal quarters from the affected dorsal surface</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GB" sz="2600" b="0" i="0" u="none" strike="noStrike" kern="1200" cap="none" spc="0" normalizeH="0" baseline="0" noProof="0" dirty="0">
                <a:ln>
                  <a:noFill/>
                </a:ln>
                <a:solidFill>
                  <a:schemeClr val="tx1"/>
                </a:solidFill>
                <a:effectLst/>
                <a:uLnTx/>
                <a:uFillTx/>
                <a:latin typeface="+mj-lt"/>
                <a:ea typeface="+mj-ea"/>
                <a:cs typeface="+mj-cs"/>
              </a:rPr>
              <a:t>Quick &amp; easy to do</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GB" sz="2600" b="0" i="0" u="none" strike="noStrike" kern="1200" cap="none" spc="0" normalizeH="0" baseline="0" noProof="0" dirty="0">
                <a:ln>
                  <a:noFill/>
                </a:ln>
                <a:solidFill>
                  <a:schemeClr val="tx1"/>
                </a:solidFill>
                <a:effectLst/>
                <a:uLnTx/>
                <a:uFillTx/>
                <a:latin typeface="+mj-lt"/>
                <a:ea typeface="+mj-ea"/>
                <a:cs typeface="+mj-cs"/>
              </a:rPr>
              <a:t>Small risk of making the foot bleed</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GB" sz="2600" b="0" i="0" u="none" strike="noStrike" kern="1200" cap="none" spc="0" normalizeH="0" baseline="0" noProof="0" dirty="0">
                <a:ln>
                  <a:noFill/>
                </a:ln>
                <a:solidFill>
                  <a:schemeClr val="tx1"/>
                </a:solidFill>
                <a:effectLst/>
                <a:uLnTx/>
                <a:uFillTx/>
                <a:latin typeface="+mj-lt"/>
                <a:ea typeface="+mj-ea"/>
                <a:cs typeface="+mj-cs"/>
              </a:rPr>
              <a:t>Grooving isn’t painful</a:t>
            </a:r>
          </a:p>
          <a:p>
            <a:pPr marL="731520" lvl="1" indent="-274320" fontAlgn="auto">
              <a:spcBef>
                <a:spcPct val="20000"/>
              </a:spcBef>
              <a:spcAft>
                <a:spcPts val="0"/>
              </a:spcAft>
              <a:buClr>
                <a:schemeClr val="accent3"/>
              </a:buClr>
              <a:buSzPct val="95000"/>
              <a:buFont typeface="Wingdings 2"/>
              <a:buChar char=""/>
              <a:defRPr/>
            </a:pPr>
            <a:r>
              <a:rPr lang="en-GB" sz="2600" dirty="0">
                <a:solidFill>
                  <a:schemeClr val="tx1"/>
                </a:solidFill>
                <a:latin typeface="+mj-lt"/>
                <a:ea typeface="+mj-ea"/>
                <a:cs typeface="+mj-cs"/>
              </a:rPr>
              <a:t>Standing on opposite foot can be</a:t>
            </a:r>
            <a:endParaRPr kumimoji="0" lang="en-GB" sz="2600" b="0" i="0" u="none" strike="noStrike" kern="1200" cap="none" spc="0" normalizeH="0" baseline="0" noProof="0" dirty="0">
              <a:ln>
                <a:noFill/>
              </a:ln>
              <a:solidFill>
                <a:schemeClr val="tx1"/>
              </a:solidFill>
              <a:effectLst/>
              <a:uLnTx/>
              <a:uFillTx/>
              <a:latin typeface="+mj-lt"/>
              <a:ea typeface="+mj-ea"/>
              <a:cs typeface="+mj-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GB" sz="2600" b="0" i="0" u="none" strike="noStrike" kern="1200" cap="none" spc="0" normalizeH="0" baseline="0" noProof="0" dirty="0">
                <a:ln>
                  <a:noFill/>
                </a:ln>
                <a:solidFill>
                  <a:schemeClr val="tx1"/>
                </a:solidFill>
                <a:effectLst/>
                <a:uLnTx/>
                <a:uFillTx/>
                <a:latin typeface="+mj-lt"/>
                <a:ea typeface="+mj-ea"/>
                <a:cs typeface="+mj-cs"/>
              </a:rPr>
              <a:t>Grooving quickly reduced pain in most cases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lang="en-GB" sz="2600" dirty="0">
                <a:solidFill>
                  <a:schemeClr val="tx1"/>
                </a:solidFill>
                <a:latin typeface="+mj-lt"/>
                <a:ea typeface="+mj-ea"/>
                <a:cs typeface="+mj-cs"/>
              </a:rPr>
              <a:t>Not suitable for:-</a:t>
            </a:r>
          </a:p>
          <a:p>
            <a:pPr marL="731520" lvl="1" indent="-274320" fontAlgn="auto">
              <a:spcBef>
                <a:spcPct val="20000"/>
              </a:spcBef>
              <a:spcAft>
                <a:spcPts val="0"/>
              </a:spcAft>
              <a:buClr>
                <a:schemeClr val="accent3"/>
              </a:buClr>
              <a:buSzPct val="95000"/>
              <a:buFont typeface="Wingdings 2"/>
              <a:buChar char=""/>
              <a:defRPr/>
            </a:pPr>
            <a:r>
              <a:rPr lang="en-GB" sz="2600" dirty="0">
                <a:solidFill>
                  <a:schemeClr val="tx1"/>
                </a:solidFill>
                <a:latin typeface="+mj-lt"/>
                <a:ea typeface="+mj-ea"/>
                <a:cs typeface="+mj-cs"/>
              </a:rPr>
              <a:t>Complex</a:t>
            </a:r>
            <a:r>
              <a:rPr kumimoji="0" lang="en-GB" sz="2600" b="0" i="0" u="none" strike="noStrike" kern="1200" cap="none" spc="0" normalizeH="0" baseline="0" noProof="0" dirty="0">
                <a:ln>
                  <a:noFill/>
                </a:ln>
                <a:solidFill>
                  <a:schemeClr val="tx1"/>
                </a:solidFill>
                <a:effectLst/>
                <a:uLnTx/>
                <a:uFillTx/>
                <a:latin typeface="+mj-lt"/>
                <a:ea typeface="+mj-ea"/>
                <a:cs typeface="+mj-cs"/>
              </a:rPr>
              <a:t> chronic cases</a:t>
            </a:r>
          </a:p>
          <a:p>
            <a:pPr marL="731520" lvl="1" indent="-274320" fontAlgn="auto">
              <a:spcBef>
                <a:spcPct val="20000"/>
              </a:spcBef>
              <a:spcAft>
                <a:spcPts val="0"/>
              </a:spcAft>
              <a:buClr>
                <a:schemeClr val="accent3"/>
              </a:buClr>
              <a:buSzPct val="95000"/>
              <a:buFont typeface="Wingdings 2"/>
              <a:buChar char=""/>
              <a:defRPr/>
            </a:pPr>
            <a:r>
              <a:rPr lang="en-GB" sz="2600" dirty="0">
                <a:solidFill>
                  <a:schemeClr val="tx1"/>
                </a:solidFill>
                <a:latin typeface="+mj-lt"/>
                <a:ea typeface="+mj-ea"/>
                <a:cs typeface="+mj-cs"/>
              </a:rPr>
              <a:t>M</a:t>
            </a:r>
            <a:r>
              <a:rPr kumimoji="0" lang="en-GB" sz="2600" b="0" i="0" u="none" strike="noStrike" kern="1200" cap="none" spc="0" normalizeH="0" baseline="0" noProof="0" dirty="0" err="1">
                <a:ln>
                  <a:noFill/>
                </a:ln>
                <a:solidFill>
                  <a:schemeClr val="tx1"/>
                </a:solidFill>
                <a:effectLst/>
                <a:uLnTx/>
                <a:uFillTx/>
                <a:latin typeface="+mj-lt"/>
                <a:ea typeface="+mj-ea"/>
                <a:cs typeface="+mj-cs"/>
              </a:rPr>
              <a:t>echanically</a:t>
            </a:r>
            <a:r>
              <a:rPr kumimoji="0" lang="en-GB" sz="2600" b="0" i="0" u="none" strike="noStrike" kern="1200" cap="none" spc="0" normalizeH="0" baseline="0" noProof="0" dirty="0">
                <a:ln>
                  <a:noFill/>
                </a:ln>
                <a:solidFill>
                  <a:schemeClr val="tx1"/>
                </a:solidFill>
                <a:effectLst/>
                <a:uLnTx/>
                <a:uFillTx/>
                <a:latin typeface="+mj-lt"/>
                <a:ea typeface="+mj-ea"/>
                <a:cs typeface="+mj-cs"/>
              </a:rPr>
              <a:t> induced cases</a:t>
            </a:r>
          </a:p>
          <a:p>
            <a:pPr marL="731520" lvl="1" indent="-274320" fontAlgn="auto">
              <a:spcBef>
                <a:spcPct val="20000"/>
              </a:spcBef>
              <a:spcAft>
                <a:spcPts val="0"/>
              </a:spcAft>
              <a:buClr>
                <a:schemeClr val="accent3"/>
              </a:buClr>
              <a:buSzPct val="95000"/>
              <a:buFont typeface="Wingdings 2"/>
              <a:buChar char=""/>
              <a:defRPr/>
            </a:pPr>
            <a:r>
              <a:rPr kumimoji="0" lang="en-GB" sz="2600" b="0" i="0" u="none" strike="noStrike" kern="1200" cap="none" spc="0" normalizeH="0" baseline="0" noProof="0" dirty="0">
                <a:ln>
                  <a:noFill/>
                </a:ln>
                <a:solidFill>
                  <a:schemeClr val="tx1"/>
                </a:solidFill>
                <a:effectLst/>
                <a:uLnTx/>
                <a:uFillTx/>
                <a:latin typeface="+mj-lt"/>
                <a:ea typeface="+mj-ea"/>
                <a:cs typeface="+mj-cs"/>
              </a:rPr>
              <a:t>Foundered cases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GB" sz="2600" b="0" i="0" u="none" strike="noStrike" kern="1200" cap="none" spc="0" normalizeH="0" baseline="0" noProof="0" dirty="0">
                <a:ln>
                  <a:noFill/>
                </a:ln>
                <a:solidFill>
                  <a:schemeClr val="tx1"/>
                </a:solidFill>
                <a:effectLst/>
                <a:uLnTx/>
                <a:uFillTx/>
                <a:latin typeface="+mj-lt"/>
                <a:ea typeface="+mj-ea"/>
                <a:cs typeface="+mj-cs"/>
              </a:rPr>
              <a:t>Grooving for Navicular disease &amp; contracted heels has a bad history</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lang="en-GB" sz="2600" dirty="0">
                <a:solidFill>
                  <a:schemeClr val="tx1"/>
                </a:solidFill>
                <a:latin typeface="+mj-lt"/>
                <a:ea typeface="+mj-ea"/>
                <a:cs typeface="+mj-cs"/>
              </a:rPr>
              <a:t>Some</a:t>
            </a:r>
            <a:r>
              <a:rPr kumimoji="0" lang="en-GB" sz="2600" b="0" i="0" u="none" strike="noStrike" kern="1200" cap="none" spc="0" normalizeH="0" baseline="0" noProof="0" dirty="0">
                <a:ln>
                  <a:noFill/>
                </a:ln>
                <a:solidFill>
                  <a:schemeClr val="tx1"/>
                </a:solidFill>
                <a:effectLst/>
                <a:uLnTx/>
                <a:uFillTx/>
                <a:latin typeface="+mj-lt"/>
                <a:ea typeface="+mj-ea"/>
                <a:cs typeface="+mj-cs"/>
              </a:rPr>
              <a:t> farriers are worried that if things go wrong, how will The Farriers Registration Council respond.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418641"/>
            <a:ext cx="8229600" cy="1057619"/>
          </a:xfrm>
        </p:spPr>
        <p:txBody>
          <a:bodyPr>
            <a:normAutofit/>
          </a:bodyPr>
          <a:lstStyle/>
          <a:p>
            <a:pPr algn="ctr"/>
            <a:r>
              <a:rPr lang="en-GB" b="1" dirty="0"/>
              <a:t>Groove closure</a:t>
            </a:r>
          </a:p>
        </p:txBody>
      </p:sp>
      <p:sp>
        <p:nvSpPr>
          <p:cNvPr id="7" name="Footer Placeholder 3"/>
          <p:cNvSpPr>
            <a:spLocks noGrp="1"/>
          </p:cNvSpPr>
          <p:nvPr>
            <p:ph type="ftr" sz="quarter" idx="11"/>
          </p:nvPr>
        </p:nvSpPr>
        <p:spPr/>
        <p:txBody>
          <a:bodyPr/>
          <a:lstStyle/>
          <a:p>
            <a:endParaRPr lang="en-GB" dirty="0"/>
          </a:p>
          <a:p>
            <a:endParaRPr lang="en-GB" dirty="0"/>
          </a:p>
        </p:txBody>
      </p:sp>
      <p:grpSp>
        <p:nvGrpSpPr>
          <p:cNvPr id="40963" name="Group 3"/>
          <p:cNvGrpSpPr>
            <a:grpSpLocks/>
          </p:cNvGrpSpPr>
          <p:nvPr/>
        </p:nvGrpSpPr>
        <p:grpSpPr bwMode="auto">
          <a:xfrm>
            <a:off x="3117773" y="1883884"/>
            <a:ext cx="5387248" cy="4197428"/>
            <a:chOff x="0" y="0"/>
            <a:chExt cx="5601" cy="4320"/>
          </a:xfrm>
          <a:effectLst>
            <a:outerShdw blurRad="50800" dist="38100" dir="2700000" algn="tl" rotWithShape="0">
              <a:prstClr val="black">
                <a:alpha val="40000"/>
              </a:prstClr>
            </a:outerShdw>
          </a:effectLst>
        </p:grpSpPr>
        <p:pic>
          <p:nvPicPr>
            <p:cNvPr id="40964" name="Picture 4" descr="AM032"/>
            <p:cNvPicPr>
              <a:picLocks noChangeAspect="1" noChangeArrowheads="1"/>
            </p:cNvPicPr>
            <p:nvPr/>
          </p:nvPicPr>
          <p:blipFill>
            <a:blip r:embed="rId3" cstate="print"/>
            <a:srcRect/>
            <a:stretch>
              <a:fillRect/>
            </a:stretch>
          </p:blipFill>
          <p:spPr bwMode="auto">
            <a:xfrm>
              <a:off x="0" y="0"/>
              <a:ext cx="5601" cy="4320"/>
            </a:xfrm>
            <a:prstGeom prst="rect">
              <a:avLst/>
            </a:prstGeom>
            <a:noFill/>
            <a:ln w="50800">
              <a:solidFill>
                <a:schemeClr val="bg1"/>
              </a:solidFill>
            </a:ln>
          </p:spPr>
        </p:pic>
        <p:sp>
          <p:nvSpPr>
            <p:cNvPr id="40965" name="Rectangle 5"/>
            <p:cNvSpPr>
              <a:spLocks noChangeArrowheads="1"/>
            </p:cNvSpPr>
            <p:nvPr/>
          </p:nvSpPr>
          <p:spPr bwMode="auto">
            <a:xfrm rot="550144">
              <a:off x="1466" y="1705"/>
              <a:ext cx="1225" cy="391"/>
            </a:xfrm>
            <a:prstGeom prst="rect">
              <a:avLst/>
            </a:prstGeom>
            <a:solidFill>
              <a:schemeClr val="bg1"/>
            </a:solidFill>
            <a:ln w="50800">
              <a:solidFill>
                <a:schemeClr val="bg1"/>
              </a:solidFill>
              <a:miter lim="800000"/>
              <a:headEnd/>
              <a:tailEnd/>
            </a:ln>
            <a:effectLst/>
          </p:spPr>
          <p:txBody>
            <a:bodyPr wrap="none" anchor="ctr"/>
            <a:lstStyle/>
            <a:p>
              <a:endParaRPr lang="en-GB" dirty="0"/>
            </a:p>
          </p:txBody>
        </p:sp>
      </p:grpSp>
      <p:sp>
        <p:nvSpPr>
          <p:cNvPr id="11" name="TextBox 10"/>
          <p:cNvSpPr txBox="1"/>
          <p:nvPr/>
        </p:nvSpPr>
        <p:spPr>
          <a:xfrm>
            <a:off x="451690" y="2016086"/>
            <a:ext cx="2577949" cy="2708434"/>
          </a:xfrm>
          <a:prstGeom prst="rect">
            <a:avLst/>
          </a:prstGeom>
          <a:noFill/>
        </p:spPr>
        <p:txBody>
          <a:bodyPr wrap="square" rtlCol="0">
            <a:spAutoFit/>
          </a:bodyPr>
          <a:lstStyle/>
          <a:p>
            <a:pPr marL="274320" indent="-274320" fontAlgn="auto">
              <a:lnSpc>
                <a:spcPct val="80000"/>
              </a:lnSpc>
              <a:spcBef>
                <a:spcPct val="20000"/>
              </a:spcBef>
              <a:spcAft>
                <a:spcPts val="0"/>
              </a:spcAft>
              <a:buClr>
                <a:schemeClr val="accent3"/>
              </a:buClr>
              <a:buSzPct val="95000"/>
              <a:buFont typeface="Wingdings 2"/>
              <a:buChar char=""/>
            </a:pPr>
            <a:r>
              <a:rPr lang="en-GB" sz="2000" dirty="0">
                <a:solidFill>
                  <a:schemeClr val="tx1"/>
                </a:solidFill>
                <a:latin typeface="+mj-lt"/>
                <a:ea typeface="+mj-ea"/>
                <a:cs typeface="+mj-cs"/>
              </a:rPr>
              <a:t>Several weeks after being grooved</a:t>
            </a:r>
          </a:p>
          <a:p>
            <a:pPr marL="274320" indent="-274320" fontAlgn="auto">
              <a:lnSpc>
                <a:spcPct val="80000"/>
              </a:lnSpc>
              <a:spcBef>
                <a:spcPct val="20000"/>
              </a:spcBef>
              <a:spcAft>
                <a:spcPts val="0"/>
              </a:spcAft>
              <a:buClr>
                <a:schemeClr val="accent3"/>
              </a:buClr>
              <a:buSzPct val="95000"/>
              <a:buFont typeface="Wingdings 2"/>
              <a:buChar char=""/>
            </a:pPr>
            <a:r>
              <a:rPr lang="en-GB" sz="2000" dirty="0">
                <a:solidFill>
                  <a:schemeClr val="tx1"/>
                </a:solidFill>
                <a:latin typeface="+mj-lt"/>
                <a:ea typeface="+mj-ea"/>
                <a:cs typeface="+mj-cs"/>
              </a:rPr>
              <a:t>The groove is narrower </a:t>
            </a:r>
          </a:p>
          <a:p>
            <a:pPr marL="274320" indent="-274320" fontAlgn="auto">
              <a:lnSpc>
                <a:spcPct val="80000"/>
              </a:lnSpc>
              <a:spcBef>
                <a:spcPct val="20000"/>
              </a:spcBef>
              <a:spcAft>
                <a:spcPts val="0"/>
              </a:spcAft>
              <a:buClr>
                <a:schemeClr val="accent3"/>
              </a:buClr>
              <a:buSzPct val="95000"/>
              <a:buFont typeface="Wingdings 2"/>
              <a:buChar char=""/>
            </a:pPr>
            <a:r>
              <a:rPr lang="en-GB" sz="2000" dirty="0">
                <a:solidFill>
                  <a:schemeClr val="tx1"/>
                </a:solidFill>
                <a:latin typeface="+mj-lt"/>
                <a:ea typeface="+mj-ea"/>
                <a:cs typeface="+mj-cs"/>
              </a:rPr>
              <a:t>Deflection toward the dorsal surface has been prevented</a:t>
            </a:r>
          </a:p>
          <a:p>
            <a:pPr marL="274320" indent="-274320" fontAlgn="auto">
              <a:lnSpc>
                <a:spcPct val="80000"/>
              </a:lnSpc>
              <a:spcBef>
                <a:spcPct val="20000"/>
              </a:spcBef>
              <a:spcAft>
                <a:spcPts val="0"/>
              </a:spcAft>
              <a:buClr>
                <a:schemeClr val="accent3"/>
              </a:buClr>
              <a:buSzPct val="95000"/>
              <a:buFont typeface="Wingdings 2"/>
              <a:buChar char=""/>
            </a:pPr>
            <a:r>
              <a:rPr lang="en-GB" sz="2000" dirty="0">
                <a:solidFill>
                  <a:schemeClr val="tx1"/>
                </a:solidFill>
                <a:latin typeface="+mj-lt"/>
                <a:ea typeface="+mj-ea"/>
                <a:cs typeface="+mj-cs"/>
              </a:rPr>
              <a:t>Pain has been reduced.</a:t>
            </a:r>
          </a:p>
          <a:p>
            <a:pPr>
              <a:buClr>
                <a:schemeClr val="bg2">
                  <a:lumMod val="50000"/>
                </a:schemeClr>
              </a:buClr>
              <a:buFont typeface="Arial" pitchFamily="34" charset="0"/>
              <a:buChar char="•"/>
            </a:pPr>
            <a:endParaRPr lang="en-GB" dirty="0">
              <a:solidFill>
                <a:schemeClr val="tx1"/>
              </a:solidFill>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20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20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20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20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1"/>
          </p:nvPr>
        </p:nvSpPr>
        <p:spPr/>
        <p:txBody>
          <a:bodyPr/>
          <a:lstStyle/>
          <a:p>
            <a:endParaRPr lang="en-GB" dirty="0"/>
          </a:p>
          <a:p>
            <a:endParaRPr lang="en-GB" dirty="0"/>
          </a:p>
        </p:txBody>
      </p:sp>
      <p:sp>
        <p:nvSpPr>
          <p:cNvPr id="38915" name="Rectangle 3"/>
          <p:cNvSpPr>
            <a:spLocks noGrp="1" noChangeArrowheads="1"/>
          </p:cNvSpPr>
          <p:nvPr>
            <p:ph type="title" idx="4294967295"/>
          </p:nvPr>
        </p:nvSpPr>
        <p:spPr>
          <a:xfrm>
            <a:off x="0" y="644203"/>
            <a:ext cx="9144000" cy="836612"/>
          </a:xfrm>
        </p:spPr>
        <p:txBody>
          <a:bodyPr>
            <a:normAutofit fontScale="90000"/>
          </a:bodyPr>
          <a:lstStyle/>
          <a:p>
            <a:pPr algn="ctr"/>
            <a:r>
              <a:rPr lang="en-GB" sz="4000" b="1" dirty="0"/>
              <a:t>Solar surface of grooved hoof 4~6 weeks later</a:t>
            </a:r>
          </a:p>
        </p:txBody>
      </p:sp>
      <p:pic>
        <p:nvPicPr>
          <p:cNvPr id="38914" name="Picture 2" descr="Photo 1 - A grooved laminitic hoof"/>
          <p:cNvPicPr>
            <a:picLocks noChangeAspect="1" noChangeArrowheads="1"/>
          </p:cNvPicPr>
          <p:nvPr/>
        </p:nvPicPr>
        <p:blipFill>
          <a:blip r:embed="rId3" cstate="print"/>
          <a:srcRect l="7483" r="2538"/>
          <a:stretch>
            <a:fillRect/>
          </a:stretch>
        </p:blipFill>
        <p:spPr bwMode="auto">
          <a:xfrm>
            <a:off x="1417504" y="1674563"/>
            <a:ext cx="6022556" cy="4516917"/>
          </a:xfrm>
          <a:prstGeom prst="rect">
            <a:avLst/>
          </a:prstGeom>
          <a:noFill/>
          <a:ln w="50800">
            <a:solidFill>
              <a:schemeClr val="bg1"/>
            </a:solid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1"/>
          </p:nvPr>
        </p:nvSpPr>
        <p:spPr/>
        <p:txBody>
          <a:bodyPr/>
          <a:lstStyle/>
          <a:p>
            <a:endParaRPr lang="en-GB" dirty="0"/>
          </a:p>
          <a:p>
            <a:endParaRPr lang="en-GB" dirty="0"/>
          </a:p>
        </p:txBody>
      </p:sp>
      <p:sp>
        <p:nvSpPr>
          <p:cNvPr id="4" name="Title 5"/>
          <p:cNvSpPr txBox="1">
            <a:spLocks/>
          </p:cNvSpPr>
          <p:nvPr/>
        </p:nvSpPr>
        <p:spPr>
          <a:xfrm>
            <a:off x="0" y="5503863"/>
            <a:ext cx="9144000" cy="1143000"/>
          </a:xfrm>
          <a:prstGeom prst="rect">
            <a:avLst/>
          </a:prstGeom>
        </p:spPr>
        <p:txBody>
          <a:bodyPr vert="horz" lIns="0" rIns="0" bIns="0"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000" b="1" i="0" u="none" strike="noStrike" kern="1200" cap="none" spc="0" normalizeH="0" baseline="0" noProof="0" dirty="0">
                <a:ln>
                  <a:noFill/>
                </a:ln>
                <a:solidFill>
                  <a:schemeClr val="tx2"/>
                </a:solidFill>
                <a:effectLst/>
                <a:uLnTx/>
                <a:uFillTx/>
                <a:latin typeface="+mj-lt"/>
                <a:ea typeface="+mj-ea"/>
                <a:cs typeface="+mj-cs"/>
              </a:rPr>
              <a:t>Grooving a chronic foot</a:t>
            </a:r>
          </a:p>
        </p:txBody>
      </p:sp>
      <p:pic>
        <p:nvPicPr>
          <p:cNvPr id="6" name="GroovingChronic.mpg">
            <a:hlinkClick r:id="" action="ppaction://media"/>
          </p:cNvPr>
          <p:cNvPicPr>
            <a:picLocks noRot="1" noChangeAspect="1"/>
          </p:cNvPicPr>
          <p:nvPr>
            <a:videoFile r:link="rId1"/>
          </p:nvPr>
        </p:nvPicPr>
        <p:blipFill>
          <a:blip r:embed="rId4" cstate="print"/>
          <a:stretch>
            <a:fillRect/>
          </a:stretch>
        </p:blipFill>
        <p:spPr>
          <a:xfrm>
            <a:off x="1344058" y="787957"/>
            <a:ext cx="6433850" cy="5264058"/>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32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5"/>
          <p:cNvSpPr>
            <a:spLocks noGrp="1"/>
          </p:cNvSpPr>
          <p:nvPr>
            <p:ph type="title"/>
          </p:nvPr>
        </p:nvSpPr>
        <p:spPr>
          <a:xfrm>
            <a:off x="0" y="274638"/>
            <a:ext cx="9144000" cy="1014335"/>
          </a:xfrm>
        </p:spPr>
        <p:txBody>
          <a:bodyPr>
            <a:normAutofit/>
          </a:bodyPr>
          <a:lstStyle/>
          <a:p>
            <a:pPr algn="ctr"/>
            <a:r>
              <a:rPr lang="en-GB" sz="3600" b="1" dirty="0"/>
              <a:t>EquiPak soft sole pad</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5"/>
          <p:cNvSpPr>
            <a:spLocks noGrp="1"/>
          </p:cNvSpPr>
          <p:nvPr>
            <p:ph type="title"/>
          </p:nvPr>
        </p:nvSpPr>
        <p:spPr>
          <a:xfrm>
            <a:off x="0" y="274638"/>
            <a:ext cx="9144000" cy="1014335"/>
          </a:xfrm>
        </p:spPr>
        <p:txBody>
          <a:bodyPr>
            <a:normAutofit/>
          </a:bodyPr>
          <a:lstStyle/>
          <a:p>
            <a:pPr algn="ctr"/>
            <a:r>
              <a:rPr lang="en-GB" sz="3600" b="1" dirty="0"/>
              <a:t>EquiPak soft sole pad</a:t>
            </a:r>
          </a:p>
        </p:txBody>
      </p:sp>
      <p:pic>
        <p:nvPicPr>
          <p:cNvPr id="5" name="Cuthbert.mpg">
            <a:hlinkClick r:id="" action="ppaction://media"/>
          </p:cNvPr>
          <p:cNvPicPr>
            <a:picLocks noRot="1" noChangeAspect="1"/>
          </p:cNvPicPr>
          <p:nvPr>
            <a:videoFile r:link="rId1"/>
          </p:nvPr>
        </p:nvPicPr>
        <p:blipFill>
          <a:blip r:embed="rId4" cstate="print"/>
          <a:stretch>
            <a:fillRect/>
          </a:stretch>
        </p:blipFill>
        <p:spPr>
          <a:xfrm>
            <a:off x="1143000" y="685800"/>
            <a:ext cx="6858000" cy="54864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88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endParaRPr lang="en-GB"/>
          </a:p>
          <a:p>
            <a:endParaRPr lang="en-GB"/>
          </a:p>
        </p:txBody>
      </p:sp>
      <p:sp>
        <p:nvSpPr>
          <p:cNvPr id="41986" name="Rectangle 2"/>
          <p:cNvSpPr>
            <a:spLocks noGrp="1" noChangeArrowheads="1"/>
          </p:cNvSpPr>
          <p:nvPr>
            <p:ph type="title" idx="4294967295"/>
          </p:nvPr>
        </p:nvSpPr>
        <p:spPr>
          <a:xfrm>
            <a:off x="0" y="423863"/>
            <a:ext cx="9144000" cy="836612"/>
          </a:xfrm>
        </p:spPr>
        <p:txBody>
          <a:bodyPr>
            <a:normAutofit fontScale="90000"/>
          </a:bodyPr>
          <a:lstStyle/>
          <a:p>
            <a:pPr algn="ctr"/>
            <a:r>
              <a:rPr lang="en-GB" b="1" dirty="0"/>
              <a:t>Heart bar shoe and EquiPak soft sole</a:t>
            </a:r>
          </a:p>
        </p:txBody>
      </p:sp>
      <p:pic>
        <p:nvPicPr>
          <p:cNvPr id="8" name="Picture 7" descr="2008 0042 Mr Maxwell-Robinson RF 15 02 08.jpg"/>
          <p:cNvPicPr>
            <a:picLocks noChangeAspect="1"/>
          </p:cNvPicPr>
          <p:nvPr/>
        </p:nvPicPr>
        <p:blipFill>
          <a:blip r:embed="rId3" cstate="print">
            <a:lum contrast="30000"/>
          </a:blip>
          <a:srcRect t="14359" b="18803"/>
          <a:stretch>
            <a:fillRect/>
          </a:stretch>
        </p:blipFill>
        <p:spPr>
          <a:xfrm>
            <a:off x="4271549" y="1655751"/>
            <a:ext cx="4104752" cy="4115277"/>
          </a:xfrm>
          <a:prstGeom prst="roundRect">
            <a:avLst>
              <a:gd name="adj" fmla="val 0"/>
            </a:avLst>
          </a:prstGeom>
          <a:ln w="50800">
            <a:solidFill>
              <a:schemeClr val="bg1"/>
            </a:solid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pic>
        <p:nvPicPr>
          <p:cNvPr id="10" name="Picture 9" descr="2008 0040 Mr Maxwell-Robinson RF 15 02 08.jpg"/>
          <p:cNvPicPr>
            <a:picLocks noChangeAspect="1"/>
          </p:cNvPicPr>
          <p:nvPr/>
        </p:nvPicPr>
        <p:blipFill>
          <a:blip r:embed="rId4" cstate="print"/>
          <a:stretch>
            <a:fillRect/>
          </a:stretch>
        </p:blipFill>
        <p:spPr>
          <a:xfrm>
            <a:off x="454688" y="1336954"/>
            <a:ext cx="3168580" cy="4752870"/>
          </a:xfrm>
          <a:prstGeom prst="roundRect">
            <a:avLst>
              <a:gd name="adj" fmla="val 0"/>
            </a:avLst>
          </a:prstGeom>
          <a:ln w="50800">
            <a:solidFill>
              <a:schemeClr val="bg1"/>
            </a:solid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6224"/>
            <a:ext cx="9144000" cy="1285875"/>
          </a:xfrm>
        </p:spPr>
        <p:txBody>
          <a:bodyPr/>
          <a:lstStyle/>
          <a:p>
            <a:pPr algn="ctr"/>
            <a:r>
              <a:rPr lang="en-GB" b="1" dirty="0" err="1"/>
              <a:t>EquiPaK</a:t>
            </a:r>
            <a:r>
              <a:rPr lang="en-GB" b="1" dirty="0"/>
              <a:t> Soft Sole</a:t>
            </a:r>
          </a:p>
        </p:txBody>
      </p:sp>
      <p:pic>
        <p:nvPicPr>
          <p:cNvPr id="5" name="Content Placeholder 4" descr="2008 0036 Mr Maxwell-Robinson removed equithane pad 30 04 08.jpg"/>
          <p:cNvPicPr>
            <a:picLocks noGrp="1" noChangeAspect="1"/>
          </p:cNvPicPr>
          <p:nvPr>
            <p:ph idx="1"/>
          </p:nvPr>
        </p:nvPicPr>
        <p:blipFill>
          <a:blip r:embed="rId3" cstate="print"/>
          <a:stretch>
            <a:fillRect/>
          </a:stretch>
        </p:blipFill>
        <p:spPr>
          <a:xfrm>
            <a:off x="457200" y="1999745"/>
            <a:ext cx="8229600" cy="4260273"/>
          </a:xfrm>
          <a:prstGeom prst="roundRect">
            <a:avLst>
              <a:gd name="adj" fmla="val 0"/>
            </a:avLst>
          </a:prstGeom>
          <a:ln w="50800">
            <a:solidFill>
              <a:schemeClr val="bg1"/>
            </a:solid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sp>
        <p:nvSpPr>
          <p:cNvPr id="4" name="Footer Placeholder 3"/>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1143000"/>
          </a:xfrm>
        </p:spPr>
        <p:txBody>
          <a:bodyPr/>
          <a:lstStyle/>
          <a:p>
            <a:pPr algn="ctr"/>
            <a:r>
              <a:rPr lang="en-GB" b="1" dirty="0"/>
              <a:t>Visible changes to the foot </a:t>
            </a:r>
          </a:p>
        </p:txBody>
      </p:sp>
      <p:pic>
        <p:nvPicPr>
          <p:cNvPr id="5" name="Content Placeholder 4" descr="AJ012 Missile Underwood.jpg"/>
          <p:cNvPicPr>
            <a:picLocks noGrp="1" noChangeAspect="1"/>
          </p:cNvPicPr>
          <p:nvPr>
            <p:ph idx="1"/>
          </p:nvPr>
        </p:nvPicPr>
        <p:blipFill>
          <a:blip r:embed="rId3" cstate="print"/>
          <a:stretch>
            <a:fillRect/>
          </a:stretch>
        </p:blipFill>
        <p:spPr>
          <a:xfrm>
            <a:off x="1189823" y="1895060"/>
            <a:ext cx="6852490" cy="4527878"/>
          </a:xfrm>
          <a:ln w="50800">
            <a:solidFill>
              <a:schemeClr val="bg1"/>
            </a:solidFill>
          </a:ln>
          <a:effectLst>
            <a:outerShdw blurRad="50800" dist="101600" dir="2700000" algn="tl" rotWithShape="0">
              <a:prstClr val="black">
                <a:alpha val="40000"/>
              </a:prstClr>
            </a:outerShdw>
          </a:effectLst>
        </p:spPr>
      </p:pic>
      <p:sp>
        <p:nvSpPr>
          <p:cNvPr id="4" name="Footer Placeholder 3"/>
          <p:cNvSpPr>
            <a:spLocks noGrp="1"/>
          </p:cNvSpPr>
          <p:nvPr>
            <p:ph type="ftr" sz="quarter" idx="11"/>
          </p:nvPr>
        </p:nvSpPr>
        <p:spPr/>
        <p:txBody>
          <a:bodyPr/>
          <a:lstStyle/>
          <a:p>
            <a:endParaRPr lang="en-GB" dirty="0"/>
          </a:p>
          <a:p>
            <a:endParaRPr lang="en-GB" dirty="0"/>
          </a:p>
        </p:txBody>
      </p:sp>
      <p:sp>
        <p:nvSpPr>
          <p:cNvPr id="6" name="Rectangle 5"/>
          <p:cNvSpPr/>
          <p:nvPr/>
        </p:nvSpPr>
        <p:spPr>
          <a:xfrm>
            <a:off x="4186410" y="4340646"/>
            <a:ext cx="1266939" cy="330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a:p>
          <a:p>
            <a:endParaRPr lang="en-GB"/>
          </a:p>
        </p:txBody>
      </p:sp>
      <p:sp>
        <p:nvSpPr>
          <p:cNvPr id="2" name="Title 1"/>
          <p:cNvSpPr>
            <a:spLocks noGrp="1"/>
          </p:cNvSpPr>
          <p:nvPr>
            <p:ph type="title" idx="4294967295"/>
          </p:nvPr>
        </p:nvSpPr>
        <p:spPr>
          <a:xfrm>
            <a:off x="649994" y="750888"/>
            <a:ext cx="3866922" cy="5445125"/>
          </a:xfrm>
        </p:spPr>
        <p:txBody>
          <a:bodyPr anchor="t"/>
          <a:lstStyle/>
          <a:p>
            <a:r>
              <a:rPr lang="en-GB" b="1" dirty="0"/>
              <a:t>Post penetration of the distal phalanx</a:t>
            </a:r>
          </a:p>
        </p:txBody>
      </p:sp>
      <p:pic>
        <p:nvPicPr>
          <p:cNvPr id="5" name="Content Placeholder 4" descr="2008 0036 Mr Maxwell-Robinson RF healing penetrated DP 30 04 08.jpg"/>
          <p:cNvPicPr>
            <a:picLocks noGrp="1" noChangeAspect="1"/>
          </p:cNvPicPr>
          <p:nvPr>
            <p:ph sz="quarter" idx="4294967295"/>
          </p:nvPr>
        </p:nvPicPr>
        <p:blipFill>
          <a:blip r:embed="rId3" cstate="print"/>
          <a:stretch>
            <a:fillRect/>
          </a:stretch>
        </p:blipFill>
        <p:spPr>
          <a:xfrm>
            <a:off x="4642979" y="533591"/>
            <a:ext cx="4005262" cy="6010275"/>
          </a:xfrm>
          <a:prstGeom prst="roundRect">
            <a:avLst>
              <a:gd name="adj" fmla="val 0"/>
            </a:avLst>
          </a:prstGeom>
          <a:ln w="508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0" h="114300" prst="relaxedInset"/>
            <a:contourClr>
              <a:srgbClr val="969696"/>
            </a:contourClr>
          </a:sp3d>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274638"/>
            <a:ext cx="7772400" cy="904167"/>
          </a:xfrm>
        </p:spPr>
        <p:txBody>
          <a:bodyPr/>
          <a:lstStyle/>
          <a:p>
            <a:r>
              <a:rPr lang="en-GB" b="1" dirty="0"/>
              <a:t>Radiograph of grooved foot</a:t>
            </a:r>
          </a:p>
        </p:txBody>
      </p:sp>
      <p:sp>
        <p:nvSpPr>
          <p:cNvPr id="3" name="Footer Placeholder 2"/>
          <p:cNvSpPr>
            <a:spLocks noGrp="1"/>
          </p:cNvSpPr>
          <p:nvPr>
            <p:ph type="ftr" sz="quarter" idx="11"/>
          </p:nvPr>
        </p:nvSpPr>
        <p:spPr/>
        <p:txBody>
          <a:bodyPr/>
          <a:lstStyle/>
          <a:p>
            <a:endParaRPr lang="en-GB"/>
          </a:p>
          <a:p>
            <a:endParaRPr lang="en-GB"/>
          </a:p>
        </p:txBody>
      </p:sp>
      <p:pic>
        <p:nvPicPr>
          <p:cNvPr id="4" name="Content Placeholder 3" descr="Autmn-Stanley L.bmp"/>
          <p:cNvPicPr>
            <a:picLocks noGrp="1" noChangeAspect="1"/>
          </p:cNvPicPr>
          <p:nvPr>
            <p:ph idx="4294967295"/>
          </p:nvPr>
        </p:nvPicPr>
        <p:blipFill>
          <a:blip r:embed="rId3" cstate="print"/>
          <a:srcRect l="7763" t="15393" r="12992" b="803"/>
          <a:stretch>
            <a:fillRect/>
          </a:stretch>
        </p:blipFill>
        <p:spPr>
          <a:xfrm>
            <a:off x="1515163" y="1163542"/>
            <a:ext cx="6086475" cy="5133975"/>
          </a:xfrm>
          <a:prstGeom prst="roundRect">
            <a:avLst>
              <a:gd name="adj" fmla="val 0"/>
            </a:avLst>
          </a:prstGeom>
          <a:ln w="50800">
            <a:solidFill>
              <a:schemeClr val="bg1"/>
            </a:solid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274638"/>
            <a:ext cx="9144000" cy="1143000"/>
          </a:xfrm>
        </p:spPr>
        <p:txBody>
          <a:bodyPr anchor="ctr"/>
          <a:lstStyle/>
          <a:p>
            <a:pPr algn="ctr"/>
            <a:r>
              <a:rPr lang="en-GB" b="1" dirty="0"/>
              <a:t>Ouch!</a:t>
            </a:r>
          </a:p>
        </p:txBody>
      </p:sp>
      <p:sp>
        <p:nvSpPr>
          <p:cNvPr id="5" name="Footer Placeholder 3"/>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1"/>
          </p:nvPr>
        </p:nvSpPr>
        <p:spPr/>
        <p:txBody>
          <a:bodyPr/>
          <a:lstStyle/>
          <a:p>
            <a:endParaRPr lang="en-GB"/>
          </a:p>
          <a:p>
            <a:endParaRPr lang="en-GB"/>
          </a:p>
        </p:txBody>
      </p:sp>
      <p:sp>
        <p:nvSpPr>
          <p:cNvPr id="2" name="Title 7">
            <a:extLst>
              <a:ext uri="{FF2B5EF4-FFF2-40B4-BE49-F238E27FC236}">
                <a16:creationId xmlns:a16="http://schemas.microsoft.com/office/drawing/2014/main" xmlns="" id="{9A3E4D19-9F5F-F01C-7FB7-7A67DFABB416}"/>
              </a:ext>
            </a:extLst>
          </p:cNvPr>
          <p:cNvSpPr txBox="1">
            <a:spLocks/>
          </p:cNvSpPr>
          <p:nvPr/>
        </p:nvSpPr>
        <p:spPr>
          <a:xfrm>
            <a:off x="0" y="274638"/>
            <a:ext cx="9144000" cy="1143000"/>
          </a:xfrm>
          <a:prstGeom prst="rect">
            <a:avLst/>
          </a:prstGeom>
        </p:spPr>
        <p:txBody>
          <a:bodyPr anchor="ct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fontAlgn="auto">
              <a:spcAft>
                <a:spcPts val="0"/>
              </a:spcAft>
            </a:pPr>
            <a:r>
              <a:rPr lang="en-GB" b="1"/>
              <a:t>Ouch!</a:t>
            </a:r>
            <a:endParaRPr lang="en-GB" b="1" dirty="0"/>
          </a:p>
        </p:txBody>
      </p:sp>
      <p:pic>
        <p:nvPicPr>
          <p:cNvPr id="6" name="Ouch.mpg">
            <a:hlinkClick r:id="" action="ppaction://media"/>
          </p:cNvPr>
          <p:cNvPicPr>
            <a:picLocks noRot="1" noChangeAspect="1"/>
          </p:cNvPicPr>
          <p:nvPr>
            <a:videoFile r:link="rId1"/>
          </p:nvPr>
        </p:nvPicPr>
        <p:blipFill>
          <a:blip r:embed="rId4" cstate="print"/>
          <a:stretch>
            <a:fillRect/>
          </a:stretch>
        </p:blipFill>
        <p:spPr>
          <a:xfrm>
            <a:off x="1165034" y="1137491"/>
            <a:ext cx="6858000" cy="54864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8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5419"/>
            <a:ext cx="9144000" cy="859315"/>
          </a:xfrm>
        </p:spPr>
        <p:txBody>
          <a:bodyPr>
            <a:normAutofit/>
          </a:bodyPr>
          <a:lstStyle/>
          <a:p>
            <a:pPr algn="ctr"/>
            <a:r>
              <a:rPr lang="en-GB" b="1" dirty="0"/>
              <a:t>Bleeding is a risk</a:t>
            </a:r>
          </a:p>
        </p:txBody>
      </p:sp>
      <p:sp>
        <p:nvSpPr>
          <p:cNvPr id="3" name="Footer Placeholder 2"/>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GB"/>
          </a:p>
          <a:p>
            <a:endParaRPr lang="en-GB"/>
          </a:p>
        </p:txBody>
      </p:sp>
      <p:sp>
        <p:nvSpPr>
          <p:cNvPr id="7" name="Title 1"/>
          <p:cNvSpPr>
            <a:spLocks noGrp="1"/>
          </p:cNvSpPr>
          <p:nvPr>
            <p:ph type="title"/>
          </p:nvPr>
        </p:nvSpPr>
        <p:spPr>
          <a:xfrm>
            <a:off x="0" y="275419"/>
            <a:ext cx="9144000" cy="859315"/>
          </a:xfrm>
        </p:spPr>
        <p:txBody>
          <a:bodyPr>
            <a:normAutofit/>
          </a:bodyPr>
          <a:lstStyle/>
          <a:p>
            <a:pPr algn="ctr"/>
            <a:r>
              <a:rPr lang="en-GB" b="1" dirty="0"/>
              <a:t>Bleeding is a risk</a:t>
            </a:r>
          </a:p>
        </p:txBody>
      </p:sp>
      <p:pic>
        <p:nvPicPr>
          <p:cNvPr id="5" name="Bleeding groove.mpg">
            <a:hlinkClick r:id="" action="ppaction://media"/>
          </p:cNvPr>
          <p:cNvPicPr>
            <a:picLocks noRot="1" noChangeAspect="1"/>
          </p:cNvPicPr>
          <p:nvPr>
            <a:videoFile r:link="rId1"/>
          </p:nvPr>
        </p:nvPicPr>
        <p:blipFill>
          <a:blip r:embed="rId4" cstate="print"/>
          <a:stretch>
            <a:fillRect/>
          </a:stretch>
        </p:blipFill>
        <p:spPr>
          <a:xfrm>
            <a:off x="1035578" y="1031329"/>
            <a:ext cx="6797407" cy="556151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Laminitis risk factors</a:t>
            </a:r>
          </a:p>
        </p:txBody>
      </p:sp>
      <p:sp>
        <p:nvSpPr>
          <p:cNvPr id="5" name="Text Placeholder 4"/>
          <p:cNvSpPr>
            <a:spLocks noGrp="1"/>
          </p:cNvSpPr>
          <p:nvPr>
            <p:ph type="body" idx="1"/>
          </p:nvPr>
        </p:nvSpPr>
        <p:spPr/>
        <p:txBody>
          <a:bodyPr>
            <a:normAutofit/>
          </a:bodyPr>
          <a:lstStyle/>
          <a:p>
            <a:r>
              <a:rPr lang="en-GB" dirty="0"/>
              <a:t>Known risk factors</a:t>
            </a:r>
          </a:p>
          <a:p>
            <a:r>
              <a:rPr lang="en-GB" dirty="0"/>
              <a:t>New high risk factors</a:t>
            </a:r>
          </a:p>
          <a:p>
            <a:r>
              <a:rPr lang="en-GB" dirty="0"/>
              <a:t>New low risk factors</a:t>
            </a:r>
          </a:p>
          <a:p>
            <a:endParaRPr lang="en-GB" dirty="0"/>
          </a:p>
        </p:txBody>
      </p:sp>
      <p:sp>
        <p:nvSpPr>
          <p:cNvPr id="3" name="Footer Placeholder 2"/>
          <p:cNvSpPr>
            <a:spLocks noGrp="1"/>
          </p:cNvSpPr>
          <p:nvPr>
            <p:ph type="ftr" sz="quarter" idx="11"/>
          </p:nvPr>
        </p:nvSpPr>
        <p:spPr/>
        <p:txBody>
          <a:bodyPr/>
          <a:lstStyle/>
          <a:p>
            <a:endParaRPr lang="en-GB"/>
          </a:p>
          <a:p>
            <a:endParaRPr lang="en-GB"/>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68313" y="413668"/>
            <a:ext cx="8229600" cy="836613"/>
          </a:xfrm>
        </p:spPr>
        <p:txBody>
          <a:bodyPr/>
          <a:lstStyle/>
          <a:p>
            <a:r>
              <a:rPr lang="en-GB" dirty="0"/>
              <a:t>Known risk factors</a:t>
            </a:r>
          </a:p>
        </p:txBody>
      </p:sp>
      <p:sp>
        <p:nvSpPr>
          <p:cNvPr id="45059" name="Rectangle 3"/>
          <p:cNvSpPr>
            <a:spLocks noGrp="1" noChangeArrowheads="1"/>
          </p:cNvSpPr>
          <p:nvPr>
            <p:ph idx="1"/>
          </p:nvPr>
        </p:nvSpPr>
        <p:spPr>
          <a:xfrm>
            <a:off x="457200" y="1600200"/>
            <a:ext cx="8229600" cy="5029200"/>
          </a:xfrm>
        </p:spPr>
        <p:txBody>
          <a:bodyPr/>
          <a:lstStyle/>
          <a:p>
            <a:r>
              <a:rPr lang="en-GB" b="0" dirty="0"/>
              <a:t>Overweight animals</a:t>
            </a:r>
          </a:p>
          <a:p>
            <a:pPr lvl="1"/>
            <a:r>
              <a:rPr lang="en-GB" b="0" dirty="0"/>
              <a:t>Gradual weight gain is hard to detect by the owner </a:t>
            </a:r>
          </a:p>
          <a:p>
            <a:r>
              <a:rPr lang="en-GB" b="0" dirty="0"/>
              <a:t>Systemic disease</a:t>
            </a:r>
          </a:p>
          <a:p>
            <a:pPr lvl="1"/>
            <a:r>
              <a:rPr lang="en-GB" b="0" dirty="0"/>
              <a:t>Endotoxemia, Azoturia, EMS </a:t>
            </a:r>
            <a:r>
              <a:rPr lang="en-US" b="0" dirty="0"/>
              <a:t>etc</a:t>
            </a:r>
          </a:p>
          <a:p>
            <a:r>
              <a:rPr lang="en-US" b="0" dirty="0"/>
              <a:t>Mechanical</a:t>
            </a:r>
          </a:p>
          <a:p>
            <a:pPr lvl="1"/>
            <a:r>
              <a:rPr lang="en-US" b="0" dirty="0"/>
              <a:t>History of flexural deformity of the DIP joint</a:t>
            </a:r>
          </a:p>
          <a:p>
            <a:pPr lvl="1"/>
            <a:r>
              <a:rPr lang="en-US" b="0" dirty="0"/>
              <a:t>Naturally upright conformation.</a:t>
            </a:r>
          </a:p>
          <a:p>
            <a:endParaRPr lang="en-GB" dirty="0"/>
          </a:p>
          <a:p>
            <a:endParaRPr lang="en-GB" dirty="0"/>
          </a:p>
          <a:p>
            <a:endParaRPr lang="en-GB" dirty="0"/>
          </a:p>
        </p:txBody>
      </p:sp>
      <p:sp>
        <p:nvSpPr>
          <p:cNvPr id="5" name="Footer Placeholder 4"/>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05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505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505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059">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059">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50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68313" y="413668"/>
            <a:ext cx="8229600" cy="836613"/>
          </a:xfrm>
        </p:spPr>
        <p:txBody>
          <a:bodyPr/>
          <a:lstStyle/>
          <a:p>
            <a:r>
              <a:rPr lang="en-GB" dirty="0"/>
              <a:t>New high risk factors</a:t>
            </a:r>
          </a:p>
        </p:txBody>
      </p:sp>
      <p:sp>
        <p:nvSpPr>
          <p:cNvPr id="46083" name="Rectangle 3"/>
          <p:cNvSpPr>
            <a:spLocks noGrp="1" noChangeArrowheads="1"/>
          </p:cNvSpPr>
          <p:nvPr>
            <p:ph idx="1"/>
          </p:nvPr>
        </p:nvSpPr>
        <p:spPr>
          <a:xfrm>
            <a:off x="457200" y="1593868"/>
            <a:ext cx="8229600" cy="5218113"/>
          </a:xfrm>
        </p:spPr>
        <p:txBody>
          <a:bodyPr/>
          <a:lstStyle/>
          <a:p>
            <a:r>
              <a:rPr lang="en-GB" b="0" dirty="0"/>
              <a:t>Breed</a:t>
            </a:r>
          </a:p>
          <a:p>
            <a:pPr lvl="1"/>
            <a:r>
              <a:rPr lang="en-GB" b="0" dirty="0"/>
              <a:t>Cobs, Arab, </a:t>
            </a:r>
            <a:r>
              <a:rPr lang="en-GB" b="0" dirty="0" err="1"/>
              <a:t>Warmblood</a:t>
            </a:r>
            <a:r>
              <a:rPr lang="en-GB" b="0" dirty="0"/>
              <a:t> &amp; ponies – thicker hoof walls (Not just good doers)</a:t>
            </a:r>
          </a:p>
          <a:p>
            <a:pPr lvl="1"/>
            <a:r>
              <a:rPr lang="en-GB" b="0" dirty="0"/>
              <a:t>Thicker hooves are less tolerant to rapid heel growth and exert more force onto the laminae</a:t>
            </a:r>
          </a:p>
          <a:p>
            <a:r>
              <a:rPr lang="en-GB" b="0" dirty="0"/>
              <a:t>A strong hoof shape that is:-</a:t>
            </a:r>
          </a:p>
          <a:p>
            <a:pPr lvl="1"/>
            <a:r>
              <a:rPr lang="en-GB" b="0" dirty="0"/>
              <a:t>Round = ‘sinking of distal phalanx’</a:t>
            </a:r>
          </a:p>
          <a:p>
            <a:pPr lvl="1"/>
            <a:r>
              <a:rPr lang="en-GB" b="0" dirty="0"/>
              <a:t>Narrow = ‘rotation of distal phalanx’. </a:t>
            </a:r>
          </a:p>
        </p:txBody>
      </p:sp>
      <p:sp>
        <p:nvSpPr>
          <p:cNvPr id="5" name="Footer Placeholder 4"/>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08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08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08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0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5834743" y="457200"/>
            <a:ext cx="3135086" cy="2340429"/>
          </a:xfrm>
        </p:spPr>
        <p:txBody>
          <a:bodyPr/>
          <a:lstStyle/>
          <a:p>
            <a:r>
              <a:rPr lang="en-GB" b="1" dirty="0"/>
              <a:t>Sinking of the distal phalanx</a:t>
            </a:r>
          </a:p>
        </p:txBody>
      </p:sp>
      <p:sp>
        <p:nvSpPr>
          <p:cNvPr id="6" name="Footer Placeholder 3"/>
          <p:cNvSpPr>
            <a:spLocks noGrp="1"/>
          </p:cNvSpPr>
          <p:nvPr>
            <p:ph type="ftr" sz="quarter" idx="11"/>
          </p:nvPr>
        </p:nvSpPr>
        <p:spPr/>
        <p:txBody>
          <a:bodyPr/>
          <a:lstStyle/>
          <a:p>
            <a:endParaRPr lang="en-GB"/>
          </a:p>
          <a:p>
            <a:endParaRPr lang="en-GB"/>
          </a:p>
        </p:txBody>
      </p:sp>
      <p:pic>
        <p:nvPicPr>
          <p:cNvPr id="49155" name="Picture 3" descr="E098"/>
          <p:cNvPicPr>
            <a:picLocks noChangeAspect="1" noChangeArrowheads="1"/>
          </p:cNvPicPr>
          <p:nvPr/>
        </p:nvPicPr>
        <p:blipFill>
          <a:blip r:embed="rId3" cstate="print"/>
          <a:srcRect l="9518"/>
          <a:stretch>
            <a:fillRect/>
          </a:stretch>
        </p:blipFill>
        <p:spPr bwMode="auto">
          <a:xfrm>
            <a:off x="438150" y="512762"/>
            <a:ext cx="5161189" cy="3795541"/>
          </a:xfrm>
          <a:prstGeom prst="roundRect">
            <a:avLst>
              <a:gd name="adj" fmla="val 0"/>
            </a:avLst>
          </a:prstGeom>
          <a:ln w="50800">
            <a:solidFill>
              <a:schemeClr val="bg1"/>
            </a:solidFill>
          </a:ln>
          <a:effectLst>
            <a:outerShdw blurRad="50800" dist="1016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pic>
        <p:nvPicPr>
          <p:cNvPr id="49156" name="Picture 4" descr="E046"/>
          <p:cNvPicPr>
            <a:picLocks noChangeAspect="1" noChangeArrowheads="1"/>
          </p:cNvPicPr>
          <p:nvPr/>
        </p:nvPicPr>
        <p:blipFill>
          <a:blip r:embed="rId4" cstate="print"/>
          <a:srcRect/>
          <a:stretch>
            <a:fillRect/>
          </a:stretch>
        </p:blipFill>
        <p:spPr bwMode="auto">
          <a:xfrm>
            <a:off x="3037341" y="2891971"/>
            <a:ext cx="5856287" cy="3835400"/>
          </a:xfrm>
          <a:prstGeom prst="roundRect">
            <a:avLst>
              <a:gd name="adj" fmla="val 0"/>
            </a:avLst>
          </a:prstGeom>
          <a:ln w="50800">
            <a:solidFill>
              <a:schemeClr val="bg1"/>
            </a:solidFill>
          </a:ln>
          <a:effectLst>
            <a:outerShdw blurRad="50800" dist="101600" dir="2700000" algn="tl" rotWithShape="0">
              <a:prstClr val="black">
                <a:alpha val="40000"/>
              </a:prstClr>
            </a:outerShdw>
          </a:effectLst>
          <a:scene3d>
            <a:camera prst="orthographicFront"/>
            <a:lightRig rig="contrasting" dir="t">
              <a:rot lat="0" lon="0" rev="4200000"/>
            </a:lightRig>
          </a:scene3d>
          <a:sp3d prstMaterial="plastic">
            <a:contourClr>
              <a:srgbClr val="969696"/>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l"/>
            <a:r>
              <a:rPr lang="en-GB" dirty="0"/>
              <a:t>Measuring hoof growth</a:t>
            </a:r>
          </a:p>
        </p:txBody>
      </p:sp>
      <p:sp>
        <p:nvSpPr>
          <p:cNvPr id="5" name="Subtitle 4"/>
          <p:cNvSpPr>
            <a:spLocks noGrp="1"/>
          </p:cNvSpPr>
          <p:nvPr>
            <p:ph type="subTitle" idx="1"/>
          </p:nvPr>
        </p:nvSpPr>
        <p:spPr/>
        <p:txBody>
          <a:bodyPr/>
          <a:lstStyle/>
          <a:p>
            <a:pPr algn="l"/>
            <a:r>
              <a:rPr lang="en-GB" dirty="0">
                <a:latin typeface="+mj-lt"/>
              </a:rPr>
              <a:t>Measurement of equine hoof growth was meant to be a personal project!</a:t>
            </a:r>
          </a:p>
        </p:txBody>
      </p:sp>
      <p:sp>
        <p:nvSpPr>
          <p:cNvPr id="3" name="Footer Placeholder 2"/>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68313" y="402782"/>
            <a:ext cx="8229600" cy="836613"/>
          </a:xfrm>
        </p:spPr>
        <p:txBody>
          <a:bodyPr/>
          <a:lstStyle/>
          <a:p>
            <a:r>
              <a:rPr lang="en-GB" dirty="0"/>
              <a:t>New low risk factors</a:t>
            </a:r>
          </a:p>
        </p:txBody>
      </p:sp>
      <p:sp>
        <p:nvSpPr>
          <p:cNvPr id="47107" name="Rectangle 3"/>
          <p:cNvSpPr>
            <a:spLocks noGrp="1" noChangeArrowheads="1"/>
          </p:cNvSpPr>
          <p:nvPr>
            <p:ph idx="1"/>
          </p:nvPr>
        </p:nvSpPr>
        <p:spPr>
          <a:xfrm>
            <a:off x="457200" y="1093112"/>
            <a:ext cx="8229600" cy="5218113"/>
          </a:xfrm>
        </p:spPr>
        <p:txBody>
          <a:bodyPr/>
          <a:lstStyle/>
          <a:p>
            <a:r>
              <a:rPr lang="en-GB" b="0" dirty="0"/>
              <a:t>Low Risk</a:t>
            </a:r>
          </a:p>
          <a:p>
            <a:pPr lvl="1">
              <a:buFont typeface="Wingdings" pitchFamily="2" charset="2"/>
              <a:buChar char="§"/>
            </a:pPr>
            <a:r>
              <a:rPr lang="en-GB" b="0" dirty="0"/>
              <a:t>Thoroughbred types </a:t>
            </a:r>
          </a:p>
          <a:p>
            <a:pPr lvl="1">
              <a:buFont typeface="Wingdings" pitchFamily="2" charset="2"/>
              <a:buChar char="§"/>
            </a:pPr>
            <a:r>
              <a:rPr lang="en-GB" b="0" dirty="0"/>
              <a:t>Thin hoof walls </a:t>
            </a:r>
          </a:p>
          <a:p>
            <a:pPr lvl="2"/>
            <a:r>
              <a:rPr lang="en-GB" b="0" dirty="0"/>
              <a:t>can be fat but still rarely become laminitic </a:t>
            </a:r>
          </a:p>
          <a:p>
            <a:r>
              <a:rPr lang="en-GB" b="0" dirty="0"/>
              <a:t>Hoof shape</a:t>
            </a:r>
          </a:p>
          <a:p>
            <a:pPr lvl="1">
              <a:buFont typeface="Wingdings" pitchFamily="2" charset="2"/>
              <a:buChar char="§"/>
            </a:pPr>
            <a:r>
              <a:rPr lang="en-GB" b="0" dirty="0"/>
              <a:t>Weak thin hoof wall</a:t>
            </a:r>
          </a:p>
          <a:p>
            <a:pPr lvl="1">
              <a:buFont typeface="Wingdings" pitchFamily="2" charset="2"/>
              <a:buChar char="§"/>
            </a:pPr>
            <a:r>
              <a:rPr lang="en-GB" b="0" dirty="0"/>
              <a:t>Dissipating hoof</a:t>
            </a:r>
          </a:p>
          <a:p>
            <a:pPr lvl="2"/>
            <a:r>
              <a:rPr lang="en-GB" b="0" dirty="0"/>
              <a:t>splaying heels – may have rapidly growing heels but do not distort the hoof at the toe.</a:t>
            </a:r>
          </a:p>
        </p:txBody>
      </p:sp>
      <p:sp>
        <p:nvSpPr>
          <p:cNvPr id="5" name="Footer Placeholder 4"/>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10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710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10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710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10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10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710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0" y="413668"/>
            <a:ext cx="9144000" cy="836613"/>
          </a:xfrm>
        </p:spPr>
        <p:txBody>
          <a:bodyPr/>
          <a:lstStyle/>
          <a:p>
            <a:pPr algn="ctr"/>
            <a:r>
              <a:rPr lang="en-GB" b="1" dirty="0"/>
              <a:t>Dissipating hoof shape</a:t>
            </a:r>
          </a:p>
        </p:txBody>
      </p:sp>
      <p:sp>
        <p:nvSpPr>
          <p:cNvPr id="50179" name="Rectangle 3"/>
          <p:cNvSpPr>
            <a:spLocks noGrp="1" noChangeArrowheads="1"/>
          </p:cNvSpPr>
          <p:nvPr>
            <p:ph idx="1"/>
          </p:nvPr>
        </p:nvSpPr>
        <p:spPr>
          <a:xfrm>
            <a:off x="457200" y="1600200"/>
            <a:ext cx="8229600" cy="1468438"/>
          </a:xfrm>
        </p:spPr>
        <p:txBody>
          <a:bodyPr/>
          <a:lstStyle/>
          <a:p>
            <a:r>
              <a:rPr lang="en-GB" b="0" dirty="0"/>
              <a:t>Thin flaring </a:t>
            </a:r>
            <a:r>
              <a:rPr lang="en-GB" dirty="0"/>
              <a:t>quarters</a:t>
            </a:r>
            <a:r>
              <a:rPr lang="en-GB" b="0" dirty="0"/>
              <a:t> reduce distortion at the dorsal wall</a:t>
            </a:r>
          </a:p>
        </p:txBody>
      </p:sp>
      <p:sp>
        <p:nvSpPr>
          <p:cNvPr id="8" name="Footer Placeholder 4"/>
          <p:cNvSpPr>
            <a:spLocks noGrp="1"/>
          </p:cNvSpPr>
          <p:nvPr>
            <p:ph type="ftr" sz="quarter" idx="11"/>
          </p:nvPr>
        </p:nvSpPr>
        <p:spPr/>
        <p:txBody>
          <a:bodyPr/>
          <a:lstStyle/>
          <a:p>
            <a:endParaRPr lang="en-GB"/>
          </a:p>
          <a:p>
            <a:endParaRPr lang="en-GB"/>
          </a:p>
        </p:txBody>
      </p:sp>
      <p:grpSp>
        <p:nvGrpSpPr>
          <p:cNvPr id="50180" name="Group 4"/>
          <p:cNvGrpSpPr>
            <a:grpSpLocks/>
          </p:cNvGrpSpPr>
          <p:nvPr/>
        </p:nvGrpSpPr>
        <p:grpSpPr bwMode="auto">
          <a:xfrm>
            <a:off x="162649" y="2296098"/>
            <a:ext cx="4284261" cy="3058100"/>
            <a:chOff x="567" y="1389"/>
            <a:chExt cx="4264" cy="2840"/>
          </a:xfrm>
          <a:effectLst>
            <a:outerShdw blurRad="50800" dist="101600" dir="2700000" algn="tl" rotWithShape="0">
              <a:prstClr val="black">
                <a:alpha val="40000"/>
              </a:prstClr>
            </a:outerShdw>
          </a:effectLst>
        </p:grpSpPr>
        <p:pic>
          <p:nvPicPr>
            <p:cNvPr id="50181" name="Picture 5" descr="X010"/>
            <p:cNvPicPr>
              <a:picLocks noChangeAspect="1" noChangeArrowheads="1"/>
            </p:cNvPicPr>
            <p:nvPr/>
          </p:nvPicPr>
          <p:blipFill>
            <a:blip r:embed="rId3" cstate="print">
              <a:lum bright="12000"/>
            </a:blip>
            <a:srcRect t="8447" r="10477"/>
            <a:stretch>
              <a:fillRect/>
            </a:stretch>
          </p:blipFill>
          <p:spPr bwMode="auto">
            <a:xfrm>
              <a:off x="567" y="1389"/>
              <a:ext cx="4264" cy="2840"/>
            </a:xfrm>
            <a:prstGeom prst="roundRect">
              <a:avLst>
                <a:gd name="adj" fmla="val 0"/>
              </a:avLst>
            </a:prstGeom>
            <a:ln w="50800">
              <a:solidFill>
                <a:schemeClr val="bg1"/>
              </a:solidFill>
            </a:ln>
            <a:effectLst>
              <a:outerShdw blurRad="50800" dist="1016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0182" name="Rectangle 6"/>
            <p:cNvSpPr>
              <a:spLocks noChangeArrowheads="1"/>
            </p:cNvSpPr>
            <p:nvPr/>
          </p:nvSpPr>
          <p:spPr bwMode="auto">
            <a:xfrm rot="21450716">
              <a:off x="2143" y="1988"/>
              <a:ext cx="935" cy="226"/>
            </a:xfrm>
            <a:prstGeom prst="rect">
              <a:avLst/>
            </a:prstGeom>
            <a:solidFill>
              <a:schemeClr val="bg1"/>
            </a:solidFill>
            <a:ln w="9525">
              <a:solidFill>
                <a:schemeClr val="bg1"/>
              </a:solidFill>
              <a:miter lim="800000"/>
              <a:headEnd/>
              <a:tailEnd/>
            </a:ln>
            <a:effectLst/>
          </p:spPr>
          <p:txBody>
            <a:bodyPr wrap="none" anchor="ctr"/>
            <a:lstStyle/>
            <a:p>
              <a:endParaRPr lang="en-GB"/>
            </a:p>
          </p:txBody>
        </p:sp>
      </p:grpSp>
      <p:grpSp>
        <p:nvGrpSpPr>
          <p:cNvPr id="12" name="Group 11"/>
          <p:cNvGrpSpPr/>
          <p:nvPr/>
        </p:nvGrpSpPr>
        <p:grpSpPr>
          <a:xfrm>
            <a:off x="4781320" y="2280492"/>
            <a:ext cx="4067406" cy="3073706"/>
            <a:chOff x="4277933" y="2321168"/>
            <a:chExt cx="6280834" cy="4049485"/>
          </a:xfrm>
          <a:effectLst>
            <a:outerShdw blurRad="50800" dist="101600" dir="2700000" algn="tl" rotWithShape="0">
              <a:schemeClr val="tx1">
                <a:alpha val="40000"/>
              </a:schemeClr>
            </a:outerShdw>
          </a:effectLst>
        </p:grpSpPr>
        <p:pic>
          <p:nvPicPr>
            <p:cNvPr id="10" name="Picture 9" descr="AD020.jpg"/>
            <p:cNvPicPr>
              <a:picLocks noChangeAspect="1"/>
            </p:cNvPicPr>
            <p:nvPr/>
          </p:nvPicPr>
          <p:blipFill>
            <a:blip r:embed="rId4" cstate="print"/>
            <a:stretch>
              <a:fillRect/>
            </a:stretch>
          </p:blipFill>
          <p:spPr>
            <a:xfrm>
              <a:off x="4277933" y="2321168"/>
              <a:ext cx="6280834" cy="4049485"/>
            </a:xfrm>
            <a:prstGeom prst="roundRect">
              <a:avLst>
                <a:gd name="adj" fmla="val 0"/>
              </a:avLst>
            </a:prstGeom>
            <a:ln w="508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Rectangle 6"/>
            <p:cNvSpPr>
              <a:spLocks noChangeArrowheads="1"/>
            </p:cNvSpPr>
            <p:nvPr/>
          </p:nvSpPr>
          <p:spPr bwMode="auto">
            <a:xfrm rot="21450716">
              <a:off x="6689066" y="4409430"/>
              <a:ext cx="1152525" cy="358775"/>
            </a:xfrm>
            <a:prstGeom prst="rect">
              <a:avLst/>
            </a:prstGeom>
            <a:solidFill>
              <a:schemeClr val="bg1"/>
            </a:solidFill>
            <a:ln w="50800">
              <a:solidFill>
                <a:schemeClr val="bg1"/>
              </a:solidFill>
              <a:miter lim="800000"/>
              <a:headEnd/>
              <a:tailEnd/>
            </a:ln>
            <a:effectLst/>
          </p:spPr>
          <p:txBody>
            <a:bodyPr wrap="none" anchor="ctr"/>
            <a:lstStyle/>
            <a:p>
              <a:endParaRPr lang="en-GB"/>
            </a:p>
          </p:txBody>
        </p:sp>
      </p:gr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5"/>
          <p:cNvSpPr>
            <a:spLocks noGrp="1" noChangeArrowheads="1"/>
          </p:cNvSpPr>
          <p:nvPr>
            <p:ph type="title"/>
          </p:nvPr>
        </p:nvSpPr>
        <p:spPr>
          <a:xfrm>
            <a:off x="468313" y="424547"/>
            <a:ext cx="8229600" cy="994002"/>
          </a:xfrm>
        </p:spPr>
        <p:txBody>
          <a:bodyPr>
            <a:normAutofit fontScale="90000"/>
          </a:bodyPr>
          <a:lstStyle/>
          <a:p>
            <a:pPr algn="ctr"/>
            <a:r>
              <a:rPr lang="en-GB" sz="5600" b="1" dirty="0"/>
              <a:t>Chronic laminitis</a:t>
            </a:r>
            <a:r>
              <a:rPr lang="en-GB" sz="2800" dirty="0"/>
              <a:t/>
            </a:r>
            <a:br>
              <a:rPr lang="en-GB" sz="2800" dirty="0"/>
            </a:br>
            <a:r>
              <a:rPr lang="en-GB" sz="2800" dirty="0"/>
              <a:t>Non-dissipating hoof shape</a:t>
            </a:r>
          </a:p>
        </p:txBody>
      </p:sp>
      <p:sp>
        <p:nvSpPr>
          <p:cNvPr id="7" name="Footer Placeholder 4"/>
          <p:cNvSpPr>
            <a:spLocks noGrp="1"/>
          </p:cNvSpPr>
          <p:nvPr>
            <p:ph type="ftr" sz="quarter" idx="11"/>
          </p:nvPr>
        </p:nvSpPr>
        <p:spPr/>
        <p:txBody>
          <a:bodyPr/>
          <a:lstStyle/>
          <a:p>
            <a:endParaRPr lang="en-GB"/>
          </a:p>
          <a:p>
            <a:endParaRPr lang="en-GB"/>
          </a:p>
        </p:txBody>
      </p:sp>
      <p:grpSp>
        <p:nvGrpSpPr>
          <p:cNvPr id="51202" name="Group 2"/>
          <p:cNvGrpSpPr>
            <a:grpSpLocks/>
          </p:cNvGrpSpPr>
          <p:nvPr/>
        </p:nvGrpSpPr>
        <p:grpSpPr bwMode="auto">
          <a:xfrm>
            <a:off x="660400" y="1557338"/>
            <a:ext cx="7529513" cy="5167312"/>
            <a:chOff x="0" y="0"/>
            <a:chExt cx="5760" cy="4320"/>
          </a:xfrm>
          <a:effectLst>
            <a:outerShdw blurRad="50800" dist="101600" dir="2700000" algn="tl" rotWithShape="0">
              <a:prstClr val="black">
                <a:alpha val="40000"/>
              </a:prstClr>
            </a:outerShdw>
          </a:effectLst>
        </p:grpSpPr>
        <p:pic>
          <p:nvPicPr>
            <p:cNvPr id="51203" name="Picture 3" descr="AG043"/>
            <p:cNvPicPr>
              <a:picLocks noChangeAspect="1" noChangeArrowheads="1"/>
            </p:cNvPicPr>
            <p:nvPr/>
          </p:nvPicPr>
          <p:blipFill>
            <a:blip r:embed="rId3" cstate="print"/>
            <a:srcRect r="9843"/>
            <a:stretch>
              <a:fillRect/>
            </a:stretch>
          </p:blipFill>
          <p:spPr bwMode="auto">
            <a:xfrm>
              <a:off x="0" y="0"/>
              <a:ext cx="5760" cy="4320"/>
            </a:xfrm>
            <a:prstGeom prst="roundRect">
              <a:avLst>
                <a:gd name="adj" fmla="val 0"/>
              </a:avLst>
            </a:prstGeom>
            <a:ln w="508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1204" name="Rectangle 4"/>
            <p:cNvSpPr>
              <a:spLocks noChangeArrowheads="1"/>
            </p:cNvSpPr>
            <p:nvPr/>
          </p:nvSpPr>
          <p:spPr bwMode="auto">
            <a:xfrm rot="571280">
              <a:off x="1017" y="748"/>
              <a:ext cx="1134" cy="317"/>
            </a:xfrm>
            <a:prstGeom prst="rect">
              <a:avLst/>
            </a:prstGeom>
            <a:solidFill>
              <a:schemeClr val="bg1"/>
            </a:solidFill>
            <a:ln w="50800">
              <a:solidFill>
                <a:schemeClr val="bg1"/>
              </a:solidFill>
              <a:miter lim="800000"/>
              <a:headEnd/>
              <a:tailEnd/>
            </a:ln>
            <a:effectLst/>
          </p:spPr>
          <p:txBody>
            <a:bodyPr wrap="none" anchor="ctr"/>
            <a:lstStyle/>
            <a:p>
              <a:endParaRPr lang="en-GB"/>
            </a:p>
          </p:txBody>
        </p:sp>
      </p:gr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044.jpg"/>
          <p:cNvPicPr>
            <a:picLocks noChangeAspect="1"/>
          </p:cNvPicPr>
          <p:nvPr/>
        </p:nvPicPr>
        <p:blipFill>
          <a:blip r:embed="rId3" cstate="print"/>
          <a:srcRect l="25620" b="22712"/>
          <a:stretch>
            <a:fillRect/>
          </a:stretch>
        </p:blipFill>
        <p:spPr>
          <a:xfrm>
            <a:off x="5067446" y="1003907"/>
            <a:ext cx="3823166" cy="2657398"/>
          </a:xfrm>
          <a:prstGeom prst="roundRect">
            <a:avLst>
              <a:gd name="adj" fmla="val 0"/>
            </a:avLst>
          </a:prstGeom>
          <a:ln w="50800">
            <a:solidFill>
              <a:schemeClr val="bg1"/>
            </a:solidFill>
          </a:ln>
          <a:effectLst>
            <a:outerShdw blurRad="50800" dist="1016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sp>
        <p:nvSpPr>
          <p:cNvPr id="7" name="Title 1"/>
          <p:cNvSpPr>
            <a:spLocks noGrp="1"/>
          </p:cNvSpPr>
          <p:nvPr>
            <p:ph type="title"/>
          </p:nvPr>
        </p:nvSpPr>
        <p:spPr>
          <a:xfrm>
            <a:off x="458788" y="238126"/>
            <a:ext cx="8229600" cy="1303338"/>
          </a:xfrm>
        </p:spPr>
        <p:txBody>
          <a:bodyPr>
            <a:normAutofit/>
          </a:bodyPr>
          <a:lstStyle/>
          <a:p>
            <a:r>
              <a:rPr lang="en-GB" sz="3200" dirty="0"/>
              <a:t>Evaluation of a new case</a:t>
            </a:r>
            <a:br>
              <a:rPr lang="en-GB" sz="3200" dirty="0"/>
            </a:br>
            <a:r>
              <a:rPr lang="en-GB" sz="2000" dirty="0"/>
              <a:t>Upright conformation – Mechanical laminitis</a:t>
            </a:r>
            <a:endParaRPr lang="en-GB" sz="3200" dirty="0"/>
          </a:p>
        </p:txBody>
      </p:sp>
      <p:sp>
        <p:nvSpPr>
          <p:cNvPr id="3" name="Content Placeholder 2"/>
          <p:cNvSpPr>
            <a:spLocks noGrp="1"/>
          </p:cNvSpPr>
          <p:nvPr>
            <p:ph idx="1"/>
          </p:nvPr>
        </p:nvSpPr>
        <p:spPr>
          <a:xfrm>
            <a:off x="352539" y="1808720"/>
            <a:ext cx="3999123" cy="4809302"/>
          </a:xfrm>
        </p:spPr>
        <p:txBody>
          <a:bodyPr>
            <a:normAutofit/>
          </a:bodyPr>
          <a:lstStyle/>
          <a:p>
            <a:r>
              <a:rPr lang="en-GB" sz="2000" b="0" dirty="0">
                <a:latin typeface="Calibri" pitchFamily="34" charset="0"/>
                <a:cs typeface="Calibri" pitchFamily="34" charset="0"/>
              </a:rPr>
              <a:t>May still have </a:t>
            </a:r>
            <a:r>
              <a:rPr lang="en-GB" sz="2000" b="0" u="sng" dirty="0">
                <a:latin typeface="Calibri" pitchFamily="34" charset="0"/>
                <a:cs typeface="Calibri" pitchFamily="34" charset="0"/>
              </a:rPr>
              <a:t>Unresolved</a:t>
            </a:r>
            <a:r>
              <a:rPr lang="en-GB" sz="2000" b="0" dirty="0">
                <a:latin typeface="Calibri" pitchFamily="34" charset="0"/>
                <a:cs typeface="Calibri" pitchFamily="34" charset="0"/>
              </a:rPr>
              <a:t> Flexural Deformity (UFD) of the DIP joint as adult</a:t>
            </a:r>
          </a:p>
          <a:p>
            <a:r>
              <a:rPr lang="en-GB" sz="2000" b="0" dirty="0">
                <a:latin typeface="Calibri" pitchFamily="34" charset="0"/>
                <a:cs typeface="Calibri" pitchFamily="34" charset="0"/>
              </a:rPr>
              <a:t>Heel lowering when young and continued as adult</a:t>
            </a:r>
          </a:p>
          <a:p>
            <a:r>
              <a:rPr lang="en-GB" sz="2000" dirty="0">
                <a:latin typeface="Calibri" pitchFamily="34" charset="0"/>
                <a:cs typeface="Calibri" pitchFamily="34" charset="0"/>
              </a:rPr>
              <a:t>Adults can be sore after shoeing</a:t>
            </a:r>
            <a:endParaRPr lang="en-GB" sz="2000" b="0" dirty="0">
              <a:latin typeface="Calibri" pitchFamily="34" charset="0"/>
              <a:cs typeface="Calibri" pitchFamily="34" charset="0"/>
            </a:endParaRPr>
          </a:p>
          <a:p>
            <a:r>
              <a:rPr lang="en-GB" sz="2000" b="0" dirty="0">
                <a:solidFill>
                  <a:srgbClr val="FF0000"/>
                </a:solidFill>
                <a:latin typeface="Calibri" pitchFamily="34" charset="0"/>
                <a:cs typeface="Calibri" pitchFamily="34" charset="0"/>
              </a:rPr>
              <a:t>Grooving contra-indicated</a:t>
            </a:r>
          </a:p>
          <a:p>
            <a:r>
              <a:rPr lang="en-GB" sz="2000" b="0" dirty="0">
                <a:latin typeface="Calibri" pitchFamily="34" charset="0"/>
                <a:cs typeface="Calibri" pitchFamily="34" charset="0"/>
              </a:rPr>
              <a:t>Poor prognosis in every case</a:t>
            </a:r>
          </a:p>
          <a:p>
            <a:r>
              <a:rPr lang="en-GB" sz="2000" b="0" dirty="0">
                <a:latin typeface="Calibri" pitchFamily="34" charset="0"/>
                <a:cs typeface="Calibri" pitchFamily="34" charset="0"/>
              </a:rPr>
              <a:t>Will not de-rotate!</a:t>
            </a:r>
          </a:p>
        </p:txBody>
      </p:sp>
      <p:sp>
        <p:nvSpPr>
          <p:cNvPr id="4" name="Footer Placeholder 3"/>
          <p:cNvSpPr>
            <a:spLocks noGrp="1"/>
          </p:cNvSpPr>
          <p:nvPr>
            <p:ph type="ftr" sz="quarter" idx="11"/>
          </p:nvPr>
        </p:nvSpPr>
        <p:spPr/>
        <p:txBody>
          <a:bodyPr/>
          <a:lstStyle/>
          <a:p>
            <a:endParaRPr lang="en-GB"/>
          </a:p>
          <a:p>
            <a:endParaRPr lang="en-GB"/>
          </a:p>
        </p:txBody>
      </p:sp>
      <p:pic>
        <p:nvPicPr>
          <p:cNvPr id="9" name="Picture 8" descr="AE005.jpg"/>
          <p:cNvPicPr>
            <a:picLocks noChangeAspect="1"/>
          </p:cNvPicPr>
          <p:nvPr/>
        </p:nvPicPr>
        <p:blipFill>
          <a:blip r:embed="rId4" cstate="print"/>
          <a:srcRect l="107" b="4110"/>
          <a:stretch>
            <a:fillRect/>
          </a:stretch>
        </p:blipFill>
        <p:spPr>
          <a:xfrm>
            <a:off x="4435608" y="3867279"/>
            <a:ext cx="4554468" cy="2847975"/>
          </a:xfrm>
          <a:prstGeom prst="roundRect">
            <a:avLst>
              <a:gd name="adj" fmla="val 0"/>
            </a:avLst>
          </a:prstGeom>
          <a:ln w="50800">
            <a:solidFill>
              <a:schemeClr val="bg1"/>
            </a:solidFill>
          </a:ln>
          <a:effectLst>
            <a:outerShdw blurRad="50800" dist="1016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97A3C8-A5A7-07F9-D5EA-0BD59C4E4D29}"/>
              </a:ext>
            </a:extLst>
          </p:cNvPr>
          <p:cNvSpPr>
            <a:spLocks noGrp="1"/>
          </p:cNvSpPr>
          <p:nvPr>
            <p:ph type="title"/>
          </p:nvPr>
        </p:nvSpPr>
        <p:spPr>
          <a:xfrm>
            <a:off x="457200" y="268083"/>
            <a:ext cx="8229600" cy="1143000"/>
          </a:xfrm>
        </p:spPr>
        <p:txBody>
          <a:bodyPr/>
          <a:lstStyle/>
          <a:p>
            <a:pPr algn="ctr"/>
            <a:r>
              <a:rPr lang="en-GB" b="1" dirty="0"/>
              <a:t>Unresolved Flexural deformity</a:t>
            </a:r>
          </a:p>
        </p:txBody>
      </p:sp>
      <p:sp>
        <p:nvSpPr>
          <p:cNvPr id="4" name="Footer Placeholder 3">
            <a:extLst>
              <a:ext uri="{FF2B5EF4-FFF2-40B4-BE49-F238E27FC236}">
                <a16:creationId xmlns:a16="http://schemas.microsoft.com/office/drawing/2014/main" xmlns="" id="{BCDB8391-DD86-67D0-4A31-F34C07DBCA2A}"/>
              </a:ext>
            </a:extLst>
          </p:cNvPr>
          <p:cNvSpPr>
            <a:spLocks noGrp="1"/>
          </p:cNvSpPr>
          <p:nvPr>
            <p:ph type="ftr" sz="quarter" idx="11"/>
          </p:nvPr>
        </p:nvSpPr>
        <p:spPr/>
        <p:txBody>
          <a:bodyPr/>
          <a:lstStyle/>
          <a:p>
            <a:endParaRPr lang="en-GB"/>
          </a:p>
          <a:p>
            <a:endParaRPr lang="en-GB"/>
          </a:p>
        </p:txBody>
      </p:sp>
      <p:pic>
        <p:nvPicPr>
          <p:cNvPr id="5" name="Picture 4" descr="AE005.jpg">
            <a:extLst>
              <a:ext uri="{FF2B5EF4-FFF2-40B4-BE49-F238E27FC236}">
                <a16:creationId xmlns:a16="http://schemas.microsoft.com/office/drawing/2014/main" xmlns="" id="{733D5415-4BE3-3C1F-BD91-BE3D1586A26A}"/>
              </a:ext>
            </a:extLst>
          </p:cNvPr>
          <p:cNvPicPr>
            <a:picLocks noChangeAspect="1"/>
          </p:cNvPicPr>
          <p:nvPr/>
        </p:nvPicPr>
        <p:blipFill>
          <a:blip r:embed="rId2" cstate="print"/>
          <a:srcRect l="107" b="4110"/>
          <a:stretch>
            <a:fillRect/>
          </a:stretch>
        </p:blipFill>
        <p:spPr>
          <a:xfrm>
            <a:off x="275057" y="1265627"/>
            <a:ext cx="8715019" cy="5449628"/>
          </a:xfrm>
          <a:prstGeom prst="roundRect">
            <a:avLst>
              <a:gd name="adj" fmla="val 0"/>
            </a:avLst>
          </a:prstGeom>
          <a:ln w="50800">
            <a:solidFill>
              <a:schemeClr val="bg1"/>
            </a:solidFill>
          </a:ln>
          <a:effectLst>
            <a:outerShdw blurRad="50800" dist="1016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xmlns="" val="18371096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096" y="609600"/>
            <a:ext cx="8197516" cy="882316"/>
          </a:xfrm>
        </p:spPr>
        <p:txBody>
          <a:bodyPr/>
          <a:lstStyle/>
          <a:p>
            <a:pPr algn="ctr"/>
            <a:r>
              <a:rPr lang="en-GB" dirty="0"/>
              <a:t>True or False rotation</a:t>
            </a:r>
          </a:p>
        </p:txBody>
      </p:sp>
      <p:sp>
        <p:nvSpPr>
          <p:cNvPr id="3" name="Text Placeholder 2"/>
          <p:cNvSpPr>
            <a:spLocks noGrp="1"/>
          </p:cNvSpPr>
          <p:nvPr>
            <p:ph type="body" idx="1"/>
          </p:nvPr>
        </p:nvSpPr>
        <p:spPr/>
        <p:txBody>
          <a:bodyPr/>
          <a:lstStyle/>
          <a:p>
            <a:endParaRPr lang="en-GB" dirty="0"/>
          </a:p>
        </p:txBody>
      </p:sp>
      <p:sp>
        <p:nvSpPr>
          <p:cNvPr id="4" name="Footer Placeholder 3"/>
          <p:cNvSpPr>
            <a:spLocks noGrp="1"/>
          </p:cNvSpPr>
          <p:nvPr>
            <p:ph type="ftr" sz="quarter" idx="11"/>
          </p:nvPr>
        </p:nvSpPr>
        <p:spPr/>
        <p:txBody>
          <a:bodyPr/>
          <a:lstStyle/>
          <a:p>
            <a:endParaRPr lang="en-GB"/>
          </a:p>
          <a:p>
            <a:endParaRPr lang="en-GB"/>
          </a:p>
        </p:txBody>
      </p:sp>
      <p:pic>
        <p:nvPicPr>
          <p:cNvPr id="5" name="Picture 4" descr="Fig 7: Normal confirmation before and after laminitis"/>
          <p:cNvPicPr>
            <a:picLocks noChangeAspect="1" noChangeArrowheads="1"/>
          </p:cNvPicPr>
          <p:nvPr/>
        </p:nvPicPr>
        <p:blipFill>
          <a:blip r:embed="rId2" cstate="print"/>
          <a:srcRect/>
          <a:stretch>
            <a:fillRect/>
          </a:stretch>
        </p:blipFill>
        <p:spPr bwMode="auto">
          <a:xfrm>
            <a:off x="579970" y="1566808"/>
            <a:ext cx="3686175" cy="2388997"/>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623194" y="4175917"/>
            <a:ext cx="3599726" cy="1169551"/>
          </a:xfrm>
          <a:prstGeom prst="rect">
            <a:avLst/>
          </a:prstGeom>
          <a:noFill/>
        </p:spPr>
        <p:txBody>
          <a:bodyPr wrap="square" rtlCol="0">
            <a:spAutoFit/>
          </a:bodyPr>
          <a:lstStyle/>
          <a:p>
            <a:pPr algn="ctr"/>
            <a:r>
              <a:rPr lang="en-GB" b="1" dirty="0">
                <a:solidFill>
                  <a:schemeClr val="tx1"/>
                </a:solidFill>
              </a:rPr>
              <a:t>True rotation</a:t>
            </a:r>
          </a:p>
          <a:p>
            <a:pPr algn="ctr"/>
            <a:r>
              <a:rPr lang="en-GB" dirty="0">
                <a:solidFill>
                  <a:schemeClr val="tx1"/>
                </a:solidFill>
              </a:rPr>
              <a:t>The angle of the distal phalanx was 50</a:t>
            </a:r>
            <a:r>
              <a:rPr lang="en-GB" dirty="0">
                <a:solidFill>
                  <a:schemeClr val="tx1"/>
                </a:solidFill>
                <a:latin typeface="Arial Black"/>
              </a:rPr>
              <a:t>° </a:t>
            </a:r>
            <a:r>
              <a:rPr lang="en-GB" dirty="0">
                <a:solidFill>
                  <a:schemeClr val="tx1"/>
                </a:solidFill>
                <a:latin typeface="Arial" pitchFamily="34" charset="0"/>
                <a:cs typeface="Arial" pitchFamily="34" charset="0"/>
              </a:rPr>
              <a:t>before the laminitic episode, so heel lowering to reposition the bone should be possible</a:t>
            </a:r>
            <a:r>
              <a:rPr lang="en-GB" dirty="0">
                <a:solidFill>
                  <a:schemeClr val="tx1"/>
                </a:solidFill>
              </a:rPr>
              <a:t> </a:t>
            </a:r>
          </a:p>
        </p:txBody>
      </p:sp>
      <p:sp>
        <p:nvSpPr>
          <p:cNvPr id="9" name="TextBox 8"/>
          <p:cNvSpPr txBox="1"/>
          <p:nvPr/>
        </p:nvSpPr>
        <p:spPr>
          <a:xfrm>
            <a:off x="4903638" y="4175917"/>
            <a:ext cx="3599726" cy="1384995"/>
          </a:xfrm>
          <a:prstGeom prst="rect">
            <a:avLst/>
          </a:prstGeom>
          <a:noFill/>
        </p:spPr>
        <p:txBody>
          <a:bodyPr wrap="square" rtlCol="0">
            <a:spAutoFit/>
          </a:bodyPr>
          <a:lstStyle/>
          <a:p>
            <a:pPr algn="ctr"/>
            <a:r>
              <a:rPr lang="en-GB" b="1" dirty="0">
                <a:solidFill>
                  <a:schemeClr val="tx1"/>
                </a:solidFill>
              </a:rPr>
              <a:t>False rotation</a:t>
            </a:r>
          </a:p>
          <a:p>
            <a:pPr algn="ctr"/>
            <a:r>
              <a:rPr lang="en-GB" dirty="0">
                <a:solidFill>
                  <a:schemeClr val="tx1"/>
                </a:solidFill>
              </a:rPr>
              <a:t>The angle of the distal phalanx was 60</a:t>
            </a:r>
            <a:r>
              <a:rPr lang="en-GB" dirty="0">
                <a:solidFill>
                  <a:schemeClr val="tx1"/>
                </a:solidFill>
                <a:latin typeface="Arial Black"/>
              </a:rPr>
              <a:t>° </a:t>
            </a:r>
            <a:r>
              <a:rPr lang="en-GB" dirty="0">
                <a:solidFill>
                  <a:schemeClr val="tx1"/>
                </a:solidFill>
                <a:latin typeface="Arial" pitchFamily="34" charset="0"/>
                <a:cs typeface="Arial" pitchFamily="34" charset="0"/>
              </a:rPr>
              <a:t>before the laminitic episode, it’s the dorsal hoof wall which has changed position, probably due to heel lowering which has caused avulsion of the dorsal wall</a:t>
            </a:r>
          </a:p>
        </p:txBody>
      </p:sp>
      <p:sp>
        <p:nvSpPr>
          <p:cNvPr id="10" name="TextBox 9"/>
          <p:cNvSpPr txBox="1"/>
          <p:nvPr/>
        </p:nvSpPr>
        <p:spPr>
          <a:xfrm>
            <a:off x="2082189" y="5971142"/>
            <a:ext cx="3959738" cy="400110"/>
          </a:xfrm>
          <a:prstGeom prst="rect">
            <a:avLst/>
          </a:prstGeom>
          <a:noFill/>
        </p:spPr>
        <p:txBody>
          <a:bodyPr wrap="none" rtlCol="0">
            <a:spAutoFit/>
          </a:bodyPr>
          <a:lstStyle/>
          <a:p>
            <a:r>
              <a:rPr lang="en-GB" sz="2000" dirty="0">
                <a:solidFill>
                  <a:schemeClr val="tx1"/>
                </a:solidFill>
              </a:rPr>
              <a:t>* Unresolved Flexural Deformity </a:t>
            </a:r>
          </a:p>
        </p:txBody>
      </p:sp>
      <p:grpSp>
        <p:nvGrpSpPr>
          <p:cNvPr id="14" name="Group 13"/>
          <p:cNvGrpSpPr/>
          <p:nvPr/>
        </p:nvGrpSpPr>
        <p:grpSpPr>
          <a:xfrm>
            <a:off x="4893751" y="1565919"/>
            <a:ext cx="3619500" cy="2390775"/>
            <a:chOff x="4893751" y="1565919"/>
            <a:chExt cx="3619500" cy="2390775"/>
          </a:xfrm>
        </p:grpSpPr>
        <p:grpSp>
          <p:nvGrpSpPr>
            <p:cNvPr id="12" name="Group 11"/>
            <p:cNvGrpSpPr/>
            <p:nvPr/>
          </p:nvGrpSpPr>
          <p:grpSpPr>
            <a:xfrm>
              <a:off x="4893751" y="1565919"/>
              <a:ext cx="3619500" cy="2390775"/>
              <a:chOff x="4893751" y="2326092"/>
              <a:chExt cx="3619500" cy="2390775"/>
            </a:xfrm>
          </p:grpSpPr>
          <p:sp>
            <p:nvSpPr>
              <p:cNvPr id="11" name="TextBox 10"/>
              <p:cNvSpPr txBox="1"/>
              <p:nvPr/>
            </p:nvSpPr>
            <p:spPr>
              <a:xfrm>
                <a:off x="5155894" y="2335575"/>
                <a:ext cx="761747" cy="369332"/>
              </a:xfrm>
              <a:prstGeom prst="rect">
                <a:avLst/>
              </a:prstGeom>
              <a:solidFill>
                <a:schemeClr val="tx1"/>
              </a:solidFill>
            </p:spPr>
            <p:txBody>
              <a:bodyPr wrap="none" rtlCol="0">
                <a:spAutoFit/>
              </a:bodyPr>
              <a:lstStyle/>
              <a:p>
                <a:r>
                  <a:rPr lang="en-GB" sz="1800" dirty="0">
                    <a:solidFill>
                      <a:schemeClr val="tx1"/>
                    </a:solidFill>
                    <a:latin typeface="+mj-lt"/>
                  </a:rPr>
                  <a:t>UFD*</a:t>
                </a:r>
              </a:p>
            </p:txBody>
          </p:sp>
          <p:pic>
            <p:nvPicPr>
              <p:cNvPr id="6" name="Picture 2" descr="Fig 6: Upright confirmation before and after laminitis"/>
              <p:cNvPicPr>
                <a:picLocks noChangeAspect="1" noChangeArrowheads="1"/>
              </p:cNvPicPr>
              <p:nvPr/>
            </p:nvPicPr>
            <p:blipFill>
              <a:blip r:embed="rId3" cstate="print"/>
              <a:srcRect/>
              <a:stretch>
                <a:fillRect/>
              </a:stretch>
            </p:blipFill>
            <p:spPr bwMode="auto">
              <a:xfrm>
                <a:off x="4893751" y="2326092"/>
                <a:ext cx="3619500" cy="2390775"/>
              </a:xfrm>
              <a:prstGeom prst="rect">
                <a:avLst/>
              </a:prstGeom>
              <a:ln>
                <a:noFill/>
              </a:ln>
              <a:effectLst>
                <a:outerShdw blurRad="292100" dist="139700" dir="2700000" algn="tl" rotWithShape="0">
                  <a:srgbClr val="333333">
                    <a:alpha val="65000"/>
                  </a:srgbClr>
                </a:outerShdw>
              </a:effectLst>
            </p:spPr>
          </p:pic>
        </p:grpSp>
        <p:sp>
          <p:nvSpPr>
            <p:cNvPr id="13" name="TextBox 12"/>
            <p:cNvSpPr txBox="1"/>
            <p:nvPr/>
          </p:nvSpPr>
          <p:spPr>
            <a:xfrm>
              <a:off x="5089794" y="1575410"/>
              <a:ext cx="804231" cy="369332"/>
            </a:xfrm>
            <a:prstGeom prst="rect">
              <a:avLst/>
            </a:prstGeom>
            <a:solidFill>
              <a:schemeClr val="tx1"/>
            </a:solidFill>
          </p:spPr>
          <p:txBody>
            <a:bodyPr wrap="square" rtlCol="0">
              <a:spAutoFit/>
            </a:bodyPr>
            <a:lstStyle/>
            <a:p>
              <a:r>
                <a:rPr lang="en-GB" sz="1800" dirty="0"/>
                <a:t>*</a:t>
              </a:r>
              <a:r>
                <a:rPr lang="en-GB" sz="1800" dirty="0">
                  <a:latin typeface="Times New Roman" pitchFamily="18" charset="0"/>
                  <a:cs typeface="Times New Roman" pitchFamily="18" charset="0"/>
                </a:rPr>
                <a:t>UFD</a:t>
              </a:r>
            </a:p>
          </p:txBody>
        </p:sp>
      </p:grpSp>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683046"/>
            <a:ext cx="7772400" cy="1156771"/>
          </a:xfrm>
        </p:spPr>
        <p:txBody>
          <a:bodyPr>
            <a:normAutofit/>
          </a:bodyPr>
          <a:lstStyle/>
          <a:p>
            <a:pPr algn="ctr"/>
            <a:r>
              <a:rPr lang="en-GB" sz="3200" dirty="0"/>
              <a:t>Evaluation of a new case </a:t>
            </a:r>
            <a:br>
              <a:rPr lang="en-GB" sz="3200" dirty="0"/>
            </a:br>
            <a:r>
              <a:rPr lang="en-GB" sz="3200" dirty="0"/>
              <a:t>Normal conformation – Obese / systemic </a:t>
            </a:r>
          </a:p>
        </p:txBody>
      </p:sp>
      <p:sp>
        <p:nvSpPr>
          <p:cNvPr id="3" name="Content Placeholder 2"/>
          <p:cNvSpPr>
            <a:spLocks noGrp="1"/>
          </p:cNvSpPr>
          <p:nvPr>
            <p:ph type="body" idx="1"/>
          </p:nvPr>
        </p:nvSpPr>
        <p:spPr>
          <a:xfrm>
            <a:off x="530352" y="2704664"/>
            <a:ext cx="7772400" cy="2396146"/>
          </a:xfrm>
        </p:spPr>
        <p:txBody>
          <a:bodyPr>
            <a:normAutofit lnSpcReduction="10000"/>
          </a:bodyPr>
          <a:lstStyle/>
          <a:p>
            <a:r>
              <a:rPr lang="en-GB" dirty="0"/>
              <a:t>First episode</a:t>
            </a:r>
          </a:p>
          <a:p>
            <a:pPr lvl="1"/>
            <a:r>
              <a:rPr lang="en-GB" dirty="0"/>
              <a:t>Very strong feet - worry! – 4~8 weeks to euthanasia</a:t>
            </a:r>
          </a:p>
          <a:p>
            <a:r>
              <a:rPr lang="en-GB" dirty="0"/>
              <a:t>Recurrent episode</a:t>
            </a:r>
          </a:p>
          <a:p>
            <a:pPr lvl="1"/>
            <a:r>
              <a:rPr lang="en-GB" dirty="0"/>
              <a:t>Can make a full recovery with dissipating hoof shape</a:t>
            </a:r>
          </a:p>
          <a:p>
            <a:r>
              <a:rPr lang="en-GB" dirty="0"/>
              <a:t>Chronic</a:t>
            </a:r>
          </a:p>
          <a:p>
            <a:pPr lvl="1"/>
            <a:r>
              <a:rPr lang="en-GB" dirty="0"/>
              <a:t>2~7+ years to euthanasia – hoof shape will gradually become boxy</a:t>
            </a:r>
          </a:p>
          <a:p>
            <a:pPr lvl="1"/>
            <a:r>
              <a:rPr lang="en-GB" dirty="0"/>
              <a:t>Multiple causes of pain </a:t>
            </a:r>
            <a:r>
              <a:rPr lang="en-GB" sz="1300" dirty="0"/>
              <a:t>(lower response to grooving)</a:t>
            </a:r>
            <a:endParaRPr lang="en-GB" dirty="0"/>
          </a:p>
          <a:p>
            <a:pPr lvl="1"/>
            <a:endParaRPr lang="en-GB" dirty="0"/>
          </a:p>
        </p:txBody>
      </p:sp>
      <p:sp>
        <p:nvSpPr>
          <p:cNvPr id="4" name="Footer Placeholder 3"/>
          <p:cNvSpPr>
            <a:spLocks noGrp="1"/>
          </p:cNvSpPr>
          <p:nvPr>
            <p:ph type="ftr" sz="quarter" idx="11"/>
          </p:nvPr>
        </p:nvSpPr>
        <p:spPr/>
        <p:txBody>
          <a:bodyPr/>
          <a:lstStyle/>
          <a:p>
            <a:endParaRPr lang="en-GB"/>
          </a:p>
          <a:p>
            <a:endParaRPr lang="en-GB"/>
          </a:p>
        </p:txBody>
      </p:sp>
      <p:sp>
        <p:nvSpPr>
          <p:cNvPr id="6" name="TextBox 5"/>
          <p:cNvSpPr txBox="1"/>
          <p:nvPr/>
        </p:nvSpPr>
        <p:spPr>
          <a:xfrm>
            <a:off x="194486" y="5210175"/>
            <a:ext cx="8391525" cy="461665"/>
          </a:xfrm>
          <a:prstGeom prst="rect">
            <a:avLst/>
          </a:prstGeom>
          <a:noFill/>
        </p:spPr>
        <p:txBody>
          <a:bodyPr wrap="square" rtlCol="0">
            <a:spAutoFit/>
          </a:bodyPr>
          <a:lstStyle/>
          <a:p>
            <a:pPr algn="ctr"/>
            <a:r>
              <a:rPr lang="en-GB" sz="2400" dirty="0">
                <a:solidFill>
                  <a:schemeClr val="tx1"/>
                </a:solidFill>
                <a:latin typeface="Calibri" pitchFamily="34" charset="0"/>
                <a:cs typeface="Calibri" pitchFamily="34" charset="0"/>
              </a:rPr>
              <a:t>Will de-rotate &amp; responsive to grooving.</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530352" y="720217"/>
            <a:ext cx="7772400" cy="1138861"/>
          </a:xfrm>
        </p:spPr>
        <p:txBody>
          <a:bodyPr/>
          <a:lstStyle/>
          <a:p>
            <a:pPr algn="ctr"/>
            <a:r>
              <a:rPr lang="en-GB" dirty="0"/>
              <a:t>Evidence</a:t>
            </a:r>
          </a:p>
        </p:txBody>
      </p:sp>
      <p:sp>
        <p:nvSpPr>
          <p:cNvPr id="6" name="Text Placeholder 5"/>
          <p:cNvSpPr>
            <a:spLocks noGrp="1"/>
          </p:cNvSpPr>
          <p:nvPr>
            <p:ph type="body" idx="1"/>
          </p:nvPr>
        </p:nvSpPr>
        <p:spPr>
          <a:xfrm>
            <a:off x="722313" y="2447925"/>
            <a:ext cx="7772400" cy="1958975"/>
          </a:xfrm>
        </p:spPr>
        <p:txBody>
          <a:bodyPr>
            <a:normAutofit lnSpcReduction="10000"/>
          </a:bodyPr>
          <a:lstStyle/>
          <a:p>
            <a:r>
              <a:rPr lang="en-GB" dirty="0"/>
              <a:t>Hoof growth </a:t>
            </a:r>
          </a:p>
          <a:p>
            <a:r>
              <a:rPr lang="en-GB" dirty="0"/>
              <a:t>Research by others</a:t>
            </a:r>
          </a:p>
          <a:p>
            <a:r>
              <a:rPr lang="en-GB" dirty="0"/>
              <a:t>Stride Length</a:t>
            </a:r>
          </a:p>
          <a:p>
            <a:r>
              <a:rPr lang="en-GB" dirty="0"/>
              <a:t>Hoof stripes</a:t>
            </a:r>
          </a:p>
          <a:p>
            <a:r>
              <a:rPr lang="en-GB" dirty="0"/>
              <a:t>Practical results - including video</a:t>
            </a:r>
          </a:p>
          <a:p>
            <a:endParaRPr lang="en-GB" dirty="0"/>
          </a:p>
        </p:txBody>
      </p:sp>
      <p:sp>
        <p:nvSpPr>
          <p:cNvPr id="4" name="Footer Placeholder 3"/>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Keratin cell activation?</a:t>
            </a:r>
          </a:p>
        </p:txBody>
      </p:sp>
      <p:sp>
        <p:nvSpPr>
          <p:cNvPr id="4" name="Content Placeholder 3"/>
          <p:cNvSpPr>
            <a:spLocks noGrp="1"/>
          </p:cNvSpPr>
          <p:nvPr>
            <p:ph idx="1"/>
          </p:nvPr>
        </p:nvSpPr>
        <p:spPr/>
        <p:txBody>
          <a:bodyPr>
            <a:normAutofit fontScale="92500" lnSpcReduction="20000"/>
          </a:bodyPr>
          <a:lstStyle/>
          <a:p>
            <a:r>
              <a:rPr lang="en-GB" dirty="0"/>
              <a:t>Keratin cells from the quarters were NOT responsive to high levels of insulin from hooves with a straight dorsal wall (non-laminitic)</a:t>
            </a:r>
          </a:p>
          <a:p>
            <a:r>
              <a:rPr lang="en-GB" dirty="0"/>
              <a:t> Keratin cells from the quarters ARE responsive to high levels of insulin but only in harvested hooves with a concave dorsal wall (laminitic)</a:t>
            </a:r>
          </a:p>
          <a:p>
            <a:r>
              <a:rPr lang="en-GB" dirty="0"/>
              <a:t>Keratin cells from the dorsal surface of either group did NOT respond to high levels of insulin</a:t>
            </a:r>
          </a:p>
          <a:p>
            <a:r>
              <a:rPr lang="en-GB" dirty="0"/>
              <a:t>Indicating that the keratin cells must be activated prior to being responsive to insulin</a:t>
            </a:r>
          </a:p>
          <a:p>
            <a:pPr lvl="1"/>
            <a:r>
              <a:rPr lang="en-GB" dirty="0"/>
              <a:t> </a:t>
            </a:r>
            <a:r>
              <a:rPr lang="en-GB" i="1" dirty="0"/>
              <a:t>Al-Agele, Ramzi. </a:t>
            </a:r>
            <a:r>
              <a:rPr lang="en-GB" i="1" dirty="0" err="1"/>
              <a:t>Histopathological</a:t>
            </a:r>
            <a:r>
              <a:rPr lang="en-GB" i="1" dirty="0"/>
              <a:t> and </a:t>
            </a:r>
            <a:r>
              <a:rPr lang="en-GB" i="1" dirty="0" err="1"/>
              <a:t>ultrastructural</a:t>
            </a:r>
            <a:r>
              <a:rPr lang="en-GB" i="1" dirty="0"/>
              <a:t> characterization of equine hoof shape deformities. PhD Thesis, Nottingham, UK: University of Nottingham, 2018.</a:t>
            </a:r>
          </a:p>
          <a:p>
            <a:endParaRPr lang="en-GB" dirty="0"/>
          </a:p>
          <a:p>
            <a:endParaRPr lang="en-GB" dirty="0"/>
          </a:p>
        </p:txBody>
      </p:sp>
      <p:sp>
        <p:nvSpPr>
          <p:cNvPr id="2" name="Footer Placeholder 1"/>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1143000"/>
          </a:xfrm>
        </p:spPr>
        <p:txBody>
          <a:bodyPr>
            <a:normAutofit fontScale="90000"/>
          </a:bodyPr>
          <a:lstStyle/>
          <a:p>
            <a:pPr algn="ctr"/>
            <a:r>
              <a:rPr lang="en-US" b="1" dirty="0"/>
              <a:t>Evidence of diverging hoof growth rings prior to laminitis </a:t>
            </a:r>
            <a:endParaRPr lang="en-GB" b="1" dirty="0"/>
          </a:p>
        </p:txBody>
      </p:sp>
      <p:sp>
        <p:nvSpPr>
          <p:cNvPr id="3" name="Content Placeholder 2"/>
          <p:cNvSpPr>
            <a:spLocks noGrp="1"/>
          </p:cNvSpPr>
          <p:nvPr>
            <p:ph idx="1"/>
          </p:nvPr>
        </p:nvSpPr>
        <p:spPr/>
        <p:txBody>
          <a:bodyPr>
            <a:normAutofit/>
          </a:bodyPr>
          <a:lstStyle/>
          <a:p>
            <a:r>
              <a:rPr lang="en-GB" dirty="0"/>
              <a:t>Study on 374 ponies at 6 monthly intervals for 4 years. </a:t>
            </a:r>
          </a:p>
          <a:p>
            <a:r>
              <a:rPr lang="en-GB" dirty="0"/>
              <a:t>The results reported that the presence of diverging growth rings prior to laminitis “supports the hypothesis  that divergent hoof growth is a preclinical/subclinical laminitis indicator that may progress to clinically apparent disease”. </a:t>
            </a:r>
          </a:p>
          <a:p>
            <a:pPr lvl="1"/>
            <a:r>
              <a:rPr lang="en-GB" sz="1800" i="1" dirty="0"/>
              <a:t>Knowles EJ, Elliot J, Harris PA, Chang Y-M, Menzies-Gow NJ, Predictors of laminitis development in a  cohort of </a:t>
            </a:r>
            <a:r>
              <a:rPr lang="en-GB" sz="1800" i="1" dirty="0" err="1"/>
              <a:t>nonlaminitic</a:t>
            </a:r>
            <a:r>
              <a:rPr lang="en-GB" sz="1800" i="1" dirty="0"/>
              <a:t> ponies, Equine Vet. J. 2023;</a:t>
            </a:r>
          </a:p>
        </p:txBody>
      </p:sp>
      <p:sp>
        <p:nvSpPr>
          <p:cNvPr id="4" name="Footer Placeholder 3"/>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4352"/>
            <a:ext cx="9144000" cy="1162050"/>
          </a:xfrm>
        </p:spPr>
        <p:txBody>
          <a:bodyPr/>
          <a:lstStyle/>
          <a:p>
            <a:pPr algn="ctr"/>
            <a:r>
              <a:rPr lang="en-US" sz="5000" b="1" dirty="0"/>
              <a:t>Hoof growth measuring project</a:t>
            </a:r>
            <a:endParaRPr lang="en-GB" sz="5000" b="1" dirty="0"/>
          </a:p>
        </p:txBody>
      </p:sp>
      <p:sp>
        <p:nvSpPr>
          <p:cNvPr id="3" name="Content Placeholder 2"/>
          <p:cNvSpPr>
            <a:spLocks noGrp="1"/>
          </p:cNvSpPr>
          <p:nvPr>
            <p:ph sz="half" idx="1"/>
          </p:nvPr>
        </p:nvSpPr>
        <p:spPr>
          <a:xfrm>
            <a:off x="418641" y="1676400"/>
            <a:ext cx="8268159" cy="4572000"/>
          </a:xfrm>
        </p:spPr>
        <p:txBody>
          <a:bodyPr>
            <a:normAutofit/>
          </a:bodyPr>
          <a:lstStyle/>
          <a:p>
            <a:r>
              <a:rPr lang="en-GB" dirty="0">
                <a:latin typeface="+mj-lt"/>
              </a:rPr>
              <a:t>Hoof growth measurement</a:t>
            </a:r>
          </a:p>
          <a:p>
            <a:pPr lvl="1"/>
            <a:r>
              <a:rPr lang="en-GB" dirty="0"/>
              <a:t>I was just going to measure the normal dorsal wall</a:t>
            </a:r>
            <a:endParaRPr lang="en-GB" dirty="0">
              <a:latin typeface="+mj-lt"/>
            </a:endParaRPr>
          </a:p>
          <a:p>
            <a:r>
              <a:rPr lang="en-GB" dirty="0">
                <a:latin typeface="+mj-lt"/>
              </a:rPr>
              <a:t>Mentor Chris Collies MRCVS suggested:-</a:t>
            </a:r>
          </a:p>
          <a:p>
            <a:pPr lvl="1"/>
            <a:r>
              <a:rPr lang="en-GB" dirty="0">
                <a:latin typeface="+mj-lt"/>
              </a:rPr>
              <a:t>Include normal &amp; laminitic feet</a:t>
            </a:r>
          </a:p>
          <a:p>
            <a:pPr lvl="1"/>
            <a:r>
              <a:rPr lang="en-GB" dirty="0">
                <a:latin typeface="+mj-lt"/>
              </a:rPr>
              <a:t>3 points measured on each hoof</a:t>
            </a:r>
          </a:p>
          <a:p>
            <a:pPr lvl="2"/>
            <a:r>
              <a:rPr lang="en-US" dirty="0"/>
              <a:t>Dorsal wall</a:t>
            </a:r>
          </a:p>
          <a:p>
            <a:pPr lvl="2"/>
            <a:r>
              <a:rPr lang="en-US" dirty="0"/>
              <a:t>Medial heel</a:t>
            </a:r>
          </a:p>
          <a:p>
            <a:pPr lvl="2"/>
            <a:r>
              <a:rPr lang="en-US" dirty="0"/>
              <a:t>Lateral heel</a:t>
            </a:r>
            <a:endParaRPr lang="en-GB" dirty="0"/>
          </a:p>
          <a:p>
            <a:endParaRPr lang="en-GB" dirty="0"/>
          </a:p>
        </p:txBody>
      </p:sp>
      <p:sp>
        <p:nvSpPr>
          <p:cNvPr id="4" name="Footer Placeholder 3"/>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7312"/>
            <a:ext cx="9144000" cy="1143000"/>
          </a:xfrm>
        </p:spPr>
        <p:txBody>
          <a:bodyPr>
            <a:normAutofit/>
          </a:bodyPr>
          <a:lstStyle/>
          <a:p>
            <a:pPr algn="ctr"/>
            <a:r>
              <a:rPr lang="en-GB" b="1" dirty="0"/>
              <a:t>Evidence of earlier distortion?</a:t>
            </a:r>
          </a:p>
        </p:txBody>
      </p:sp>
      <p:sp>
        <p:nvSpPr>
          <p:cNvPr id="3" name="Footer Placeholder 2"/>
          <p:cNvSpPr>
            <a:spLocks noGrp="1"/>
          </p:cNvSpPr>
          <p:nvPr>
            <p:ph type="ftr" sz="quarter" idx="11"/>
          </p:nvPr>
        </p:nvSpPr>
        <p:spPr/>
        <p:txBody>
          <a:bodyPr/>
          <a:lstStyle/>
          <a:p>
            <a:endParaRPr lang="en-GB"/>
          </a:p>
          <a:p>
            <a:endParaRPr lang="en-GB"/>
          </a:p>
        </p:txBody>
      </p:sp>
      <p:pic>
        <p:nvPicPr>
          <p:cNvPr id="4" name="Picture 3" descr="Evita Matz Cody laminitis-8.jpg"/>
          <p:cNvPicPr>
            <a:picLocks noChangeAspect="1"/>
          </p:cNvPicPr>
          <p:nvPr/>
        </p:nvPicPr>
        <p:blipFill>
          <a:blip r:embed="rId2" cstate="print"/>
          <a:stretch>
            <a:fillRect/>
          </a:stretch>
        </p:blipFill>
        <p:spPr>
          <a:xfrm>
            <a:off x="738130" y="1323813"/>
            <a:ext cx="7776917" cy="5206035"/>
          </a:xfrm>
          <a:prstGeom prst="roundRect">
            <a:avLst>
              <a:gd name="adj" fmla="val 0"/>
            </a:avLst>
          </a:prstGeom>
          <a:ln w="50800">
            <a:solidFill>
              <a:schemeClr val="bg1"/>
            </a:solidFill>
          </a:ln>
          <a:effectLst>
            <a:outerShdw blurRad="50800" dist="1016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sp>
        <p:nvSpPr>
          <p:cNvPr id="5" name="TextBox 4"/>
          <p:cNvSpPr txBox="1"/>
          <p:nvPr/>
        </p:nvSpPr>
        <p:spPr>
          <a:xfrm>
            <a:off x="771525" y="6148112"/>
            <a:ext cx="3219450" cy="215444"/>
          </a:xfrm>
          <a:prstGeom prst="rect">
            <a:avLst/>
          </a:prstGeom>
          <a:noFill/>
        </p:spPr>
        <p:txBody>
          <a:bodyPr wrap="square" rtlCol="0">
            <a:spAutoFit/>
          </a:bodyPr>
          <a:lstStyle/>
          <a:p>
            <a:r>
              <a:rPr lang="en-GB" sz="800" dirty="0"/>
              <a:t>©Pat Reilly,  New Bolton Centre, University of Pennsylvania</a:t>
            </a: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463860"/>
            <a:ext cx="8229600" cy="942975"/>
          </a:xfrm>
        </p:spPr>
        <p:txBody>
          <a:bodyPr/>
          <a:lstStyle/>
          <a:p>
            <a:pPr algn="ctr"/>
            <a:r>
              <a:rPr lang="en-GB" b="1" dirty="0"/>
              <a:t>Stride length after grooving</a:t>
            </a:r>
          </a:p>
        </p:txBody>
      </p:sp>
      <p:sp>
        <p:nvSpPr>
          <p:cNvPr id="7" name="Footer Placeholder 6"/>
          <p:cNvSpPr>
            <a:spLocks noGrp="1"/>
          </p:cNvSpPr>
          <p:nvPr>
            <p:ph type="ftr" sz="quarter" idx="11"/>
          </p:nvPr>
        </p:nvSpPr>
        <p:spPr/>
        <p:txBody>
          <a:bodyPr/>
          <a:lstStyle/>
          <a:p>
            <a:endParaRPr lang="en-GB"/>
          </a:p>
          <a:p>
            <a:endParaRPr lang="en-GB"/>
          </a:p>
        </p:txBody>
      </p:sp>
      <p:pic>
        <p:nvPicPr>
          <p:cNvPr id="12" name="Picture 11" descr="After 7 days Calibration Marker.jpg"/>
          <p:cNvPicPr>
            <a:picLocks noChangeAspect="1"/>
          </p:cNvPicPr>
          <p:nvPr/>
        </p:nvPicPr>
        <p:blipFill>
          <a:blip r:embed="rId3" cstate="print"/>
          <a:stretch>
            <a:fillRect/>
          </a:stretch>
        </p:blipFill>
        <p:spPr>
          <a:xfrm>
            <a:off x="156802" y="1868439"/>
            <a:ext cx="2135961" cy="1201478"/>
          </a:xfrm>
          <a:prstGeom prst="rect">
            <a:avLst/>
          </a:prstGeom>
          <a:ln>
            <a:noFill/>
          </a:ln>
          <a:effectLst>
            <a:outerShdw blurRad="292100" dist="139700" dir="2700000" algn="tl" rotWithShape="0">
              <a:srgbClr val="333333">
                <a:alpha val="65000"/>
              </a:srgbClr>
            </a:outerShdw>
          </a:effectLst>
        </p:spPr>
      </p:pic>
      <p:pic>
        <p:nvPicPr>
          <p:cNvPr id="10" name="Picture 9" descr="Chica LF Step 3 After copy.jpg"/>
          <p:cNvPicPr>
            <a:picLocks noChangeAspect="1"/>
          </p:cNvPicPr>
          <p:nvPr/>
        </p:nvPicPr>
        <p:blipFill>
          <a:blip r:embed="rId4" cstate="print"/>
          <a:stretch>
            <a:fillRect/>
          </a:stretch>
        </p:blipFill>
        <p:spPr>
          <a:xfrm>
            <a:off x="2379298" y="1871438"/>
            <a:ext cx="2130628" cy="1198479"/>
          </a:xfrm>
          <a:prstGeom prst="rect">
            <a:avLst/>
          </a:prstGeom>
          <a:ln>
            <a:noFill/>
          </a:ln>
          <a:effectLst>
            <a:outerShdw blurRad="292100" dist="139700" dir="2700000" algn="tl" rotWithShape="0">
              <a:srgbClr val="333333">
                <a:alpha val="65000"/>
              </a:srgbClr>
            </a:outerShdw>
          </a:effectLst>
        </p:spPr>
      </p:pic>
      <p:pic>
        <p:nvPicPr>
          <p:cNvPr id="6" name="Picture 5" descr="After 7 days 3 RF 2.jpg"/>
          <p:cNvPicPr>
            <a:picLocks noChangeAspect="1"/>
          </p:cNvPicPr>
          <p:nvPr/>
        </p:nvPicPr>
        <p:blipFill>
          <a:blip r:embed="rId5" cstate="print"/>
          <a:stretch>
            <a:fillRect/>
          </a:stretch>
        </p:blipFill>
        <p:spPr>
          <a:xfrm>
            <a:off x="4596461" y="1861171"/>
            <a:ext cx="2148882" cy="1208746"/>
          </a:xfrm>
          <a:prstGeom prst="rect">
            <a:avLst/>
          </a:prstGeom>
          <a:ln>
            <a:noFill/>
          </a:ln>
          <a:effectLst>
            <a:outerShdw blurRad="292100" dist="139700" dir="2700000" algn="tl" rotWithShape="0">
              <a:srgbClr val="333333">
                <a:alpha val="65000"/>
              </a:srgbClr>
            </a:outerShdw>
          </a:effectLst>
        </p:spPr>
      </p:pic>
      <p:pic>
        <p:nvPicPr>
          <p:cNvPr id="11" name="Picture 10" descr="After 7 days 2 RF 2.jpg"/>
          <p:cNvPicPr>
            <a:picLocks noChangeAspect="1"/>
          </p:cNvPicPr>
          <p:nvPr/>
        </p:nvPicPr>
        <p:blipFill>
          <a:blip r:embed="rId6" cstate="print"/>
          <a:stretch>
            <a:fillRect/>
          </a:stretch>
        </p:blipFill>
        <p:spPr>
          <a:xfrm>
            <a:off x="6831878" y="1860499"/>
            <a:ext cx="2150076" cy="1209418"/>
          </a:xfrm>
          <a:prstGeom prst="rect">
            <a:avLst/>
          </a:prstGeom>
          <a:ln>
            <a:noFill/>
          </a:ln>
          <a:effectLst>
            <a:outerShdw blurRad="292100" dist="139700" dir="2700000" algn="tl" rotWithShape="0">
              <a:srgbClr val="333333">
                <a:alpha val="65000"/>
              </a:srgbClr>
            </a:outerShdw>
          </a:effectLst>
        </p:spPr>
      </p:pic>
      <p:pic>
        <p:nvPicPr>
          <p:cNvPr id="9" name="Picture 2"/>
          <p:cNvPicPr>
            <a:picLocks noChangeAspect="1" noChangeArrowheads="1"/>
          </p:cNvPicPr>
          <p:nvPr/>
        </p:nvPicPr>
        <p:blipFill>
          <a:blip r:embed="rId7" cstate="print"/>
          <a:srcRect l="11076" t="17224" r="9738" b="13118"/>
          <a:stretch>
            <a:fillRect/>
          </a:stretch>
        </p:blipFill>
        <p:spPr bwMode="auto">
          <a:xfrm>
            <a:off x="809003" y="1392548"/>
            <a:ext cx="7515770" cy="5289182"/>
          </a:xfrm>
          <a:prstGeom prst="rect">
            <a:avLst/>
          </a:prstGeom>
          <a:ln w="50800">
            <a:solidFill>
              <a:schemeClr val="bg1"/>
            </a:solidFill>
          </a:ln>
          <a:effectLst>
            <a:outerShdw blurRad="50800" dist="1016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1143000"/>
          </a:xfrm>
        </p:spPr>
        <p:txBody>
          <a:bodyPr/>
          <a:lstStyle/>
          <a:p>
            <a:pPr algn="ctr"/>
            <a:r>
              <a:rPr lang="en-GB" b="1" dirty="0"/>
              <a:t>Stride length</a:t>
            </a:r>
          </a:p>
        </p:txBody>
      </p:sp>
      <p:sp>
        <p:nvSpPr>
          <p:cNvPr id="3" name="Footer Placeholder 2"/>
          <p:cNvSpPr>
            <a:spLocks noGrp="1"/>
          </p:cNvSpPr>
          <p:nvPr>
            <p:ph type="ftr" sz="quarter" idx="11"/>
          </p:nvPr>
        </p:nvSpPr>
        <p:spPr/>
        <p:txBody>
          <a:bodyPr/>
          <a:lstStyle/>
          <a:p>
            <a:endParaRPr lang="en-GB"/>
          </a:p>
          <a:p>
            <a:endParaRPr lang="en-GB"/>
          </a:p>
        </p:txBody>
      </p:sp>
      <p:graphicFrame>
        <p:nvGraphicFramePr>
          <p:cNvPr id="4" name="Table 3"/>
          <p:cNvGraphicFramePr>
            <a:graphicFrameLocks noGrp="1"/>
          </p:cNvGraphicFramePr>
          <p:nvPr/>
        </p:nvGraphicFramePr>
        <p:xfrm>
          <a:off x="694067" y="2095191"/>
          <a:ext cx="7976208" cy="4013806"/>
        </p:xfrm>
        <a:graphic>
          <a:graphicData uri="http://schemas.openxmlformats.org/drawingml/2006/table">
            <a:tbl>
              <a:tblPr/>
              <a:tblGrid>
                <a:gridCol w="619762">
                  <a:extLst>
                    <a:ext uri="{9D8B030D-6E8A-4147-A177-3AD203B41FA5}">
                      <a16:colId xmlns:a16="http://schemas.microsoft.com/office/drawing/2014/main" xmlns="" val="20000"/>
                    </a:ext>
                  </a:extLst>
                </a:gridCol>
                <a:gridCol w="1291170">
                  <a:extLst>
                    <a:ext uri="{9D8B030D-6E8A-4147-A177-3AD203B41FA5}">
                      <a16:colId xmlns:a16="http://schemas.microsoft.com/office/drawing/2014/main" xmlns="" val="20001"/>
                    </a:ext>
                  </a:extLst>
                </a:gridCol>
                <a:gridCol w="493873">
                  <a:extLst>
                    <a:ext uri="{9D8B030D-6E8A-4147-A177-3AD203B41FA5}">
                      <a16:colId xmlns:a16="http://schemas.microsoft.com/office/drawing/2014/main" xmlns="" val="20002"/>
                    </a:ext>
                  </a:extLst>
                </a:gridCol>
                <a:gridCol w="439000">
                  <a:extLst>
                    <a:ext uri="{9D8B030D-6E8A-4147-A177-3AD203B41FA5}">
                      <a16:colId xmlns:a16="http://schemas.microsoft.com/office/drawing/2014/main" xmlns="" val="20003"/>
                    </a:ext>
                  </a:extLst>
                </a:gridCol>
                <a:gridCol w="455138">
                  <a:extLst>
                    <a:ext uri="{9D8B030D-6E8A-4147-A177-3AD203B41FA5}">
                      <a16:colId xmlns:a16="http://schemas.microsoft.com/office/drawing/2014/main" xmlns="" val="20004"/>
                    </a:ext>
                  </a:extLst>
                </a:gridCol>
                <a:gridCol w="451909">
                  <a:extLst>
                    <a:ext uri="{9D8B030D-6E8A-4147-A177-3AD203B41FA5}">
                      <a16:colId xmlns:a16="http://schemas.microsoft.com/office/drawing/2014/main" xmlns="" val="20005"/>
                    </a:ext>
                  </a:extLst>
                </a:gridCol>
                <a:gridCol w="619762">
                  <a:extLst>
                    <a:ext uri="{9D8B030D-6E8A-4147-A177-3AD203B41FA5}">
                      <a16:colId xmlns:a16="http://schemas.microsoft.com/office/drawing/2014/main" xmlns="" val="20006"/>
                    </a:ext>
                  </a:extLst>
                </a:gridCol>
                <a:gridCol w="1029359">
                  <a:extLst>
                    <a:ext uri="{9D8B030D-6E8A-4147-A177-3AD203B41FA5}">
                      <a16:colId xmlns:a16="http://schemas.microsoft.com/office/drawing/2014/main" xmlns="" val="20007"/>
                    </a:ext>
                  </a:extLst>
                </a:gridCol>
                <a:gridCol w="610429">
                  <a:extLst>
                    <a:ext uri="{9D8B030D-6E8A-4147-A177-3AD203B41FA5}">
                      <a16:colId xmlns:a16="http://schemas.microsoft.com/office/drawing/2014/main" xmlns="" val="20008"/>
                    </a:ext>
                  </a:extLst>
                </a:gridCol>
                <a:gridCol w="1113634">
                  <a:extLst>
                    <a:ext uri="{9D8B030D-6E8A-4147-A177-3AD203B41FA5}">
                      <a16:colId xmlns:a16="http://schemas.microsoft.com/office/drawing/2014/main" xmlns="" val="20009"/>
                    </a:ext>
                  </a:extLst>
                </a:gridCol>
                <a:gridCol w="852172">
                  <a:extLst>
                    <a:ext uri="{9D8B030D-6E8A-4147-A177-3AD203B41FA5}">
                      <a16:colId xmlns:a16="http://schemas.microsoft.com/office/drawing/2014/main" xmlns="" val="20010"/>
                    </a:ext>
                  </a:extLst>
                </a:gridCol>
              </a:tblGrid>
              <a:tr h="148201">
                <a:tc>
                  <a:txBody>
                    <a:bodyPr/>
                    <a:lstStyle/>
                    <a:p>
                      <a:pPr algn="l" fontAlgn="b"/>
                      <a:endParaRPr lang="en-GB" sz="70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70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00"/>
                  </a:ext>
                </a:extLst>
              </a:tr>
              <a:tr h="148201">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solidFill>
                      <a:schemeClr val="bg2">
                        <a:lumMod val="90000"/>
                      </a:schemeClr>
                    </a:solidFill>
                  </a:tcPr>
                </a:tc>
                <a:tc>
                  <a:txBody>
                    <a:bodyPr/>
                    <a:lstStyle/>
                    <a:p>
                      <a:pPr algn="l" fontAlgn="b"/>
                      <a:r>
                        <a:rPr lang="en-GB" sz="1050" b="0" i="0" u="none" strike="noStrike" dirty="0">
                          <a:solidFill>
                            <a:srgbClr val="000000"/>
                          </a:solidFill>
                          <a:latin typeface="Calibri"/>
                        </a:rPr>
                        <a:t>Horse X</a:t>
                      </a:r>
                    </a:p>
                  </a:txBody>
                  <a:tcPr marL="7410" marR="7410" marT="7410" marB="0" anchor="b">
                    <a:lnL>
                      <a:noFill/>
                    </a:lnL>
                    <a:lnR>
                      <a:noFill/>
                    </a:lnR>
                    <a:lnT>
                      <a:noFill/>
                    </a:lnT>
                    <a:lnB>
                      <a:noFill/>
                    </a:lnB>
                    <a:solidFill>
                      <a:schemeClr val="bg2">
                        <a:lumMod val="90000"/>
                      </a:schemeClr>
                    </a:solidFill>
                  </a:tcPr>
                </a:tc>
                <a:tc>
                  <a:txBody>
                    <a:bodyPr/>
                    <a:lstStyle/>
                    <a:p>
                      <a:pPr algn="l" fontAlgn="b"/>
                      <a:r>
                        <a:rPr lang="en-GB" sz="1050" b="0" i="0" u="none" strike="noStrike" dirty="0">
                          <a:solidFill>
                            <a:srgbClr val="000000"/>
                          </a:solidFill>
                          <a:latin typeface="Calibri"/>
                        </a:rPr>
                        <a:t>Pass 1</a:t>
                      </a:r>
                    </a:p>
                  </a:txBody>
                  <a:tcPr marL="7410" marR="7410" marT="7410" marB="0" anchor="b">
                    <a:lnL>
                      <a:noFill/>
                    </a:lnL>
                    <a:lnR>
                      <a:noFill/>
                    </a:lnR>
                    <a:lnT>
                      <a:noFill/>
                    </a:lnT>
                    <a:lnB>
                      <a:noFill/>
                    </a:lnB>
                    <a:solidFill>
                      <a:schemeClr val="bg2">
                        <a:lumMod val="90000"/>
                      </a:schemeClr>
                    </a:solidFill>
                  </a:tcPr>
                </a:tc>
                <a:tc>
                  <a:txBody>
                    <a:bodyPr/>
                    <a:lstStyle/>
                    <a:p>
                      <a:pPr algn="l" fontAlgn="b"/>
                      <a:r>
                        <a:rPr lang="en-GB" sz="1050" b="0" i="0" u="none" strike="noStrike" dirty="0">
                          <a:solidFill>
                            <a:srgbClr val="000000"/>
                          </a:solidFill>
                          <a:latin typeface="Calibri"/>
                        </a:rPr>
                        <a:t>Pass 2</a:t>
                      </a:r>
                    </a:p>
                  </a:txBody>
                  <a:tcPr marL="7410" marR="7410" marT="7410" marB="0" anchor="b">
                    <a:lnL>
                      <a:noFill/>
                    </a:lnL>
                    <a:lnR>
                      <a:noFill/>
                    </a:lnR>
                    <a:lnT>
                      <a:noFill/>
                    </a:lnT>
                    <a:lnB>
                      <a:noFill/>
                    </a:lnB>
                    <a:solidFill>
                      <a:schemeClr val="bg2">
                        <a:lumMod val="90000"/>
                      </a:schemeClr>
                    </a:solidFill>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solidFill>
                      <a:schemeClr val="bg2">
                        <a:lumMod val="90000"/>
                      </a:schemeClr>
                    </a:solidFill>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solidFill>
                      <a:schemeClr val="bg2">
                        <a:lumMod val="90000"/>
                      </a:schemeClr>
                    </a:solidFill>
                  </a:tcPr>
                </a:tc>
                <a:tc>
                  <a:txBody>
                    <a:bodyPr/>
                    <a:lstStyle/>
                    <a:p>
                      <a:pPr algn="l" fontAlgn="b"/>
                      <a:r>
                        <a:rPr lang="en-GB" sz="1050" b="0" i="0" u="none" strike="noStrike" dirty="0">
                          <a:solidFill>
                            <a:srgbClr val="000000"/>
                          </a:solidFill>
                          <a:latin typeface="Calibri"/>
                        </a:rPr>
                        <a:t>Average</a:t>
                      </a:r>
                    </a:p>
                  </a:txBody>
                  <a:tcPr marL="7410" marR="7410" marT="7410" marB="0" anchor="b">
                    <a:lnL>
                      <a:noFill/>
                    </a:lnL>
                    <a:lnR>
                      <a:noFill/>
                    </a:lnR>
                    <a:lnT>
                      <a:noFill/>
                    </a:lnT>
                    <a:lnB>
                      <a:noFill/>
                    </a:lnB>
                    <a:solidFill>
                      <a:schemeClr val="bg2">
                        <a:lumMod val="90000"/>
                      </a:schemeClr>
                    </a:solidFill>
                  </a:tcPr>
                </a:tc>
                <a:tc>
                  <a:txBody>
                    <a:bodyPr/>
                    <a:lstStyle/>
                    <a:p>
                      <a:pPr algn="ctr" fontAlgn="b"/>
                      <a:r>
                        <a:rPr lang="en-GB" sz="1050" b="0" i="0" u="none" strike="noStrike" dirty="0">
                          <a:solidFill>
                            <a:srgbClr val="000000"/>
                          </a:solidFill>
                          <a:latin typeface="Calibri"/>
                        </a:rPr>
                        <a:t>Length M</a:t>
                      </a:r>
                    </a:p>
                  </a:txBody>
                  <a:tcPr marL="7410" marR="7410" marT="7410" marB="0" anchor="b">
                    <a:lnL>
                      <a:noFill/>
                    </a:lnL>
                    <a:lnR>
                      <a:noFill/>
                    </a:lnR>
                    <a:lnT>
                      <a:noFill/>
                    </a:lnT>
                    <a:lnB>
                      <a:noFill/>
                    </a:lnB>
                    <a:solidFill>
                      <a:schemeClr val="bg2">
                        <a:lumMod val="90000"/>
                      </a:schemeClr>
                    </a:solidFill>
                  </a:tcPr>
                </a:tc>
                <a:tc>
                  <a:txBody>
                    <a:bodyPr/>
                    <a:lstStyle/>
                    <a:p>
                      <a:pPr algn="ctr" fontAlgn="b"/>
                      <a:r>
                        <a:rPr lang="en-GB" sz="1050" b="0" i="0" u="none" strike="noStrike">
                          <a:solidFill>
                            <a:srgbClr val="000000"/>
                          </a:solidFill>
                          <a:latin typeface="Calibri"/>
                        </a:rPr>
                        <a:t>Increase CM (1.47)</a:t>
                      </a:r>
                      <a:endParaRPr lang="en-GB" sz="1050" b="0" i="0" u="none" strike="noStrike" dirty="0">
                        <a:solidFill>
                          <a:srgbClr val="000000"/>
                        </a:solidFill>
                        <a:latin typeface="Calibri"/>
                      </a:endParaRPr>
                    </a:p>
                  </a:txBody>
                  <a:tcPr marL="7410" marR="7410" marT="7410" marB="0" anchor="b">
                    <a:lnL>
                      <a:noFill/>
                    </a:lnL>
                    <a:lnR>
                      <a:noFill/>
                    </a:lnR>
                    <a:lnT>
                      <a:noFill/>
                    </a:lnT>
                    <a:lnB>
                      <a:noFill/>
                    </a:lnB>
                    <a:solidFill>
                      <a:schemeClr val="bg2">
                        <a:lumMod val="90000"/>
                      </a:schemeClr>
                    </a:solidFill>
                  </a:tcPr>
                </a:tc>
                <a:tc gridSpan="2">
                  <a:txBody>
                    <a:bodyPr/>
                    <a:lstStyle/>
                    <a:p>
                      <a:pPr algn="ctr" fontAlgn="b"/>
                      <a:r>
                        <a:rPr lang="en-GB" sz="1050" b="0" i="0" u="none" strike="noStrike" dirty="0">
                          <a:solidFill>
                            <a:srgbClr val="000000"/>
                          </a:solidFill>
                          <a:latin typeface="Calibri"/>
                        </a:rPr>
                        <a:t> Increase in stride length</a:t>
                      </a:r>
                    </a:p>
                  </a:txBody>
                  <a:tcPr marL="7410" marR="7410" marT="7410" marB="0" anchor="b">
                    <a:lnL>
                      <a:noFill/>
                    </a:lnL>
                    <a:lnR>
                      <a:noFill/>
                    </a:lnR>
                    <a:lnT>
                      <a:noFill/>
                    </a:lnT>
                    <a:lnB>
                      <a:noFill/>
                    </a:lnB>
                    <a:solidFill>
                      <a:schemeClr val="bg2">
                        <a:lumMod val="90000"/>
                      </a:schemeClr>
                    </a:solidFill>
                  </a:tcPr>
                </a:tc>
                <a:tc hMerge="1">
                  <a:txBody>
                    <a:bodyPr/>
                    <a:lstStyle/>
                    <a:p>
                      <a:endParaRPr lang="en-GB"/>
                    </a:p>
                  </a:txBody>
                  <a:tcPr/>
                </a:tc>
                <a:extLst>
                  <a:ext uri="{0D108BD9-81ED-4DB2-BD59-A6C34878D82A}">
                    <a16:rowId xmlns:a16="http://schemas.microsoft.com/office/drawing/2014/main" xmlns="" val="10001"/>
                  </a:ext>
                </a:extLst>
              </a:tr>
              <a:tr h="0">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dirty="0">
                          <a:solidFill>
                            <a:srgbClr val="000000"/>
                          </a:solidFill>
                          <a:latin typeface="Calibri"/>
                        </a:rPr>
                        <a:t>02/11/2011</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02"/>
                  </a:ext>
                </a:extLst>
              </a:tr>
              <a:tr h="148201">
                <a:tc>
                  <a:txBody>
                    <a:bodyPr/>
                    <a:lstStyle/>
                    <a:p>
                      <a:pPr algn="l" fontAlgn="b"/>
                      <a:r>
                        <a:rPr lang="en-GB" sz="1050" b="0" i="0" u="none" strike="noStrike">
                          <a:solidFill>
                            <a:srgbClr val="000000"/>
                          </a:solidFill>
                          <a:latin typeface="Calibri"/>
                        </a:rPr>
                        <a:t>LF</a:t>
                      </a:r>
                    </a:p>
                  </a:txBody>
                  <a:tcPr marL="7410" marR="7410" marT="7410" marB="0" anchor="b">
                    <a:lnL>
                      <a:noFill/>
                    </a:lnL>
                    <a:lnR>
                      <a:noFill/>
                    </a:lnR>
                    <a:lnT>
                      <a:noFill/>
                    </a:lnT>
                    <a:lnB>
                      <a:noFill/>
                    </a:lnB>
                  </a:tcPr>
                </a:tc>
                <a:tc>
                  <a:txBody>
                    <a:bodyPr/>
                    <a:lstStyle/>
                    <a:p>
                      <a:pPr algn="l" fontAlgn="b"/>
                      <a:r>
                        <a:rPr lang="en-GB" sz="1050" b="0" i="0" u="none" strike="noStrike" dirty="0">
                          <a:solidFill>
                            <a:srgbClr val="000000"/>
                          </a:solidFill>
                          <a:latin typeface="Calibri"/>
                        </a:rPr>
                        <a:t>Before Grooving</a:t>
                      </a:r>
                    </a:p>
                  </a:txBody>
                  <a:tcPr marL="7410" marR="7410" marT="7410" marB="0" anchor="b">
                    <a:lnL>
                      <a:noFill/>
                    </a:lnL>
                    <a:lnR>
                      <a:noFill/>
                    </a:lnR>
                    <a:lnT>
                      <a:noFill/>
                    </a:lnT>
                    <a:lnB>
                      <a:noFill/>
                    </a:lnB>
                  </a:tcPr>
                </a:tc>
                <a:tc>
                  <a:txBody>
                    <a:bodyPr/>
                    <a:lstStyle/>
                    <a:p>
                      <a:pPr algn="r" fontAlgn="b"/>
                      <a:r>
                        <a:rPr lang="en-GB" sz="1050" b="0" i="0" u="none" strike="noStrike" dirty="0">
                          <a:solidFill>
                            <a:srgbClr val="000000"/>
                          </a:solidFill>
                          <a:latin typeface="Calibri"/>
                        </a:rPr>
                        <a:t>1.708</a:t>
                      </a: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1.509</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0.1718468</a:t>
                      </a:r>
                    </a:p>
                  </a:txBody>
                  <a:tcPr marL="7410" marR="7410" marT="7410" marB="0" anchor="b">
                    <a:lnL>
                      <a:noFill/>
                    </a:lnL>
                    <a:lnR>
                      <a:noFill/>
                    </a:lnR>
                    <a:lnT>
                      <a:noFill/>
                    </a:lnT>
                    <a:lnB>
                      <a:noFill/>
                    </a:lnB>
                  </a:tcPr>
                </a:tc>
                <a:tc>
                  <a:txBody>
                    <a:bodyPr/>
                    <a:lstStyle/>
                    <a:p>
                      <a:pPr algn="ctr" fontAlgn="b"/>
                      <a:r>
                        <a:rPr lang="en-GB" sz="1050" b="1" i="0" u="none" strike="noStrike" dirty="0">
                          <a:solidFill>
                            <a:srgbClr val="000000"/>
                          </a:solidFill>
                          <a:latin typeface="Calibri"/>
                        </a:rPr>
                        <a:t>1.47</a:t>
                      </a:r>
                    </a:p>
                  </a:txBody>
                  <a:tcPr marL="7410" marR="7410" marT="7410" marB="0" anchor="b">
                    <a:lnL>
                      <a:noFill/>
                    </a:lnL>
                    <a:lnR>
                      <a:noFill/>
                    </a:lnR>
                    <a:lnT>
                      <a:noFill/>
                    </a:lnT>
                    <a:lnB>
                      <a:noFill/>
                    </a:lnB>
                  </a:tcPr>
                </a:tc>
                <a:tc>
                  <a:txBody>
                    <a:bodyPr/>
                    <a:lstStyle/>
                    <a:p>
                      <a:pPr algn="ctr" fontAlgn="b"/>
                      <a:r>
                        <a:rPr lang="en-GB" sz="1050" b="0" i="0" u="none" strike="noStrike" dirty="0">
                          <a:solidFill>
                            <a:srgbClr val="000000"/>
                          </a:solidFill>
                          <a:latin typeface="Calibri"/>
                        </a:rPr>
                        <a:t>0</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03"/>
                  </a:ext>
                </a:extLst>
              </a:tr>
              <a:tr h="148201">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dirty="0">
                          <a:solidFill>
                            <a:srgbClr val="000000"/>
                          </a:solidFill>
                          <a:latin typeface="Calibri"/>
                        </a:rPr>
                        <a:t>1.363</a:t>
                      </a:r>
                    </a:p>
                  </a:txBody>
                  <a:tcPr marL="7410" marR="7410" marT="7410" marB="0" anchor="b">
                    <a:lnL>
                      <a:noFill/>
                    </a:lnL>
                    <a:lnR>
                      <a:noFill/>
                    </a:lnR>
                    <a:lnT>
                      <a:noFill/>
                    </a:lnT>
                    <a:lnB>
                      <a:noFill/>
                    </a:lnB>
                  </a:tcPr>
                </a:tc>
                <a:tc>
                  <a:txBody>
                    <a:bodyPr/>
                    <a:lstStyle/>
                    <a:p>
                      <a:pPr algn="r" fontAlgn="b"/>
                      <a:r>
                        <a:rPr lang="en-GB" sz="1050" b="0" i="0" u="none" strike="noStrike" dirty="0">
                          <a:solidFill>
                            <a:srgbClr val="000000"/>
                          </a:solidFill>
                          <a:latin typeface="Calibri"/>
                        </a:rPr>
                        <a:t>1.178</a:t>
                      </a: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04"/>
                  </a:ext>
                </a:extLst>
              </a:tr>
              <a:tr h="148201">
                <a:tc>
                  <a:txBody>
                    <a:bodyPr/>
                    <a:lstStyle/>
                    <a:p>
                      <a:pPr algn="l" fontAlgn="b"/>
                      <a:r>
                        <a:rPr lang="en-GB" sz="1050" b="0" i="0" u="none" strike="noStrike">
                          <a:solidFill>
                            <a:srgbClr val="000000"/>
                          </a:solidFill>
                          <a:latin typeface="Calibri"/>
                        </a:rPr>
                        <a:t>RF</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1.58</a:t>
                      </a: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1.559</a:t>
                      </a: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05"/>
                  </a:ext>
                </a:extLst>
              </a:tr>
              <a:tr h="148201">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1.421</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06"/>
                  </a:ext>
                </a:extLst>
              </a:tr>
              <a:tr h="497763">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07"/>
                  </a:ext>
                </a:extLst>
              </a:tr>
              <a:tr h="148201">
                <a:tc>
                  <a:txBody>
                    <a:bodyPr/>
                    <a:lstStyle/>
                    <a:p>
                      <a:pPr algn="l" fontAlgn="b"/>
                      <a:r>
                        <a:rPr lang="en-GB" sz="1050" b="0" i="0" u="none" strike="noStrike">
                          <a:solidFill>
                            <a:srgbClr val="000000"/>
                          </a:solidFill>
                          <a:latin typeface="Calibri"/>
                        </a:rPr>
                        <a:t>LF</a:t>
                      </a:r>
                    </a:p>
                  </a:txBody>
                  <a:tcPr marL="7410" marR="7410" marT="7410" marB="0" anchor="b">
                    <a:lnL>
                      <a:noFill/>
                    </a:lnL>
                    <a:lnR>
                      <a:noFill/>
                    </a:lnR>
                    <a:lnT>
                      <a:noFill/>
                    </a:lnT>
                    <a:lnB>
                      <a:noFill/>
                    </a:lnB>
                  </a:tcPr>
                </a:tc>
                <a:tc>
                  <a:txBody>
                    <a:bodyPr/>
                    <a:lstStyle/>
                    <a:p>
                      <a:pPr algn="l" fontAlgn="b"/>
                      <a:r>
                        <a:rPr lang="en-GB" sz="1050" b="0" i="0" u="none" strike="noStrike" dirty="0">
                          <a:solidFill>
                            <a:srgbClr val="000000"/>
                          </a:solidFill>
                          <a:latin typeface="Calibri"/>
                        </a:rPr>
                        <a:t>After Grooving</a:t>
                      </a:r>
                    </a:p>
                  </a:txBody>
                  <a:tcPr marL="7410" marR="7410" marT="7410" marB="0" anchor="b">
                    <a:lnL>
                      <a:noFill/>
                    </a:lnL>
                    <a:lnR>
                      <a:noFill/>
                    </a:lnR>
                    <a:lnT>
                      <a:noFill/>
                    </a:lnT>
                    <a:lnB>
                      <a:noFill/>
                    </a:lnB>
                  </a:tcPr>
                </a:tc>
                <a:tc>
                  <a:txBody>
                    <a:bodyPr/>
                    <a:lstStyle/>
                    <a:p>
                      <a:pPr algn="r" fontAlgn="b"/>
                      <a:r>
                        <a:rPr lang="en-GB" sz="1050" b="0" i="0" u="none" strike="noStrike" dirty="0">
                          <a:solidFill>
                            <a:srgbClr val="000000"/>
                          </a:solidFill>
                          <a:latin typeface="Calibri"/>
                        </a:rPr>
                        <a:t>1.509</a:t>
                      </a:r>
                    </a:p>
                  </a:txBody>
                  <a:tcPr marL="7410" marR="7410" marT="7410" marB="0" anchor="b">
                    <a:lnL>
                      <a:noFill/>
                    </a:lnL>
                    <a:lnR>
                      <a:noFill/>
                    </a:lnR>
                    <a:lnT>
                      <a:noFill/>
                    </a:lnT>
                    <a:lnB>
                      <a:noFill/>
                    </a:lnB>
                  </a:tcPr>
                </a:tc>
                <a:tc>
                  <a:txBody>
                    <a:bodyPr/>
                    <a:lstStyle/>
                    <a:p>
                      <a:pPr algn="r" fontAlgn="b"/>
                      <a:r>
                        <a:rPr lang="en-GB" sz="1050" b="0" i="0" u="none" strike="noStrike" dirty="0">
                          <a:solidFill>
                            <a:srgbClr val="000000"/>
                          </a:solidFill>
                          <a:latin typeface="Calibri"/>
                        </a:rPr>
                        <a:t>1.597</a:t>
                      </a: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dirty="0">
                          <a:solidFill>
                            <a:srgbClr val="000000"/>
                          </a:solidFill>
                          <a:latin typeface="Calibri"/>
                        </a:rPr>
                        <a:t>0.1750733</a:t>
                      </a:r>
                    </a:p>
                  </a:txBody>
                  <a:tcPr marL="7410" marR="7410" marT="7410" marB="0" anchor="b">
                    <a:lnL>
                      <a:noFill/>
                    </a:lnL>
                    <a:lnR>
                      <a:noFill/>
                    </a:lnR>
                    <a:lnT>
                      <a:noFill/>
                    </a:lnT>
                    <a:lnB>
                      <a:noFill/>
                    </a:lnB>
                  </a:tcPr>
                </a:tc>
                <a:tc>
                  <a:txBody>
                    <a:bodyPr/>
                    <a:lstStyle/>
                    <a:p>
                      <a:pPr algn="ctr" fontAlgn="b"/>
                      <a:r>
                        <a:rPr lang="en-GB" sz="1050" b="1" i="0" u="none" strike="noStrike" dirty="0">
                          <a:solidFill>
                            <a:srgbClr val="000000"/>
                          </a:solidFill>
                          <a:latin typeface="Calibri"/>
                        </a:rPr>
                        <a:t>1.52</a:t>
                      </a:r>
                    </a:p>
                  </a:txBody>
                  <a:tcPr marL="7410" marR="7410" marT="7410" marB="0" anchor="b">
                    <a:lnL>
                      <a:noFill/>
                    </a:lnL>
                    <a:lnR>
                      <a:noFill/>
                    </a:lnR>
                    <a:lnT>
                      <a:noFill/>
                    </a:lnT>
                    <a:lnB>
                      <a:noFill/>
                    </a:lnB>
                  </a:tcPr>
                </a:tc>
                <a:tc>
                  <a:txBody>
                    <a:bodyPr/>
                    <a:lstStyle/>
                    <a:p>
                      <a:pPr algn="ctr" fontAlgn="b"/>
                      <a:r>
                        <a:rPr lang="en-GB" sz="1050" b="0" i="0" u="none" strike="noStrike" dirty="0">
                          <a:solidFill>
                            <a:srgbClr val="000000"/>
                          </a:solidFill>
                          <a:latin typeface="Calibri"/>
                        </a:rPr>
                        <a:t>0.05</a:t>
                      </a: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3.11</a:t>
                      </a:r>
                    </a:p>
                  </a:txBody>
                  <a:tcPr marL="7410" marR="7410" marT="7410" marB="0" anchor="b">
                    <a:lnL>
                      <a:noFill/>
                    </a:lnL>
                    <a:lnR>
                      <a:noFill/>
                    </a:lnR>
                    <a:lnT>
                      <a:noFill/>
                    </a:lnT>
                    <a:lnB>
                      <a:noFill/>
                    </a:lnB>
                  </a:tcPr>
                </a:tc>
                <a:tc>
                  <a:txBody>
                    <a:bodyPr/>
                    <a:lstStyle/>
                    <a:p>
                      <a:pPr algn="l" fontAlgn="b"/>
                      <a:r>
                        <a:rPr lang="en-GB" sz="1050" b="0" i="0" u="none" strike="noStrike" dirty="0">
                          <a:solidFill>
                            <a:srgbClr val="000000"/>
                          </a:solidFill>
                          <a:latin typeface="Calibri"/>
                        </a:rPr>
                        <a:t>%</a:t>
                      </a:r>
                    </a:p>
                  </a:txBody>
                  <a:tcPr marL="7410" marR="7410" marT="7410" marB="0" anchor="b">
                    <a:lnL>
                      <a:noFill/>
                    </a:lnL>
                    <a:lnR>
                      <a:noFill/>
                    </a:lnR>
                    <a:lnT>
                      <a:noFill/>
                    </a:lnT>
                    <a:lnB>
                      <a:noFill/>
                    </a:lnB>
                  </a:tcPr>
                </a:tc>
                <a:extLst>
                  <a:ext uri="{0D108BD9-81ED-4DB2-BD59-A6C34878D82A}">
                    <a16:rowId xmlns:a16="http://schemas.microsoft.com/office/drawing/2014/main" xmlns="" val="10008"/>
                  </a:ext>
                </a:extLst>
              </a:tr>
              <a:tr h="148201">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1.178</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09"/>
                  </a:ext>
                </a:extLst>
              </a:tr>
              <a:tr h="148201">
                <a:tc>
                  <a:txBody>
                    <a:bodyPr/>
                    <a:lstStyle/>
                    <a:p>
                      <a:pPr algn="l" fontAlgn="b"/>
                      <a:r>
                        <a:rPr lang="en-GB" sz="1050" b="0" i="0" u="none" strike="noStrike">
                          <a:solidFill>
                            <a:srgbClr val="000000"/>
                          </a:solidFill>
                          <a:latin typeface="Calibri"/>
                        </a:rPr>
                        <a:t>RF</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1.655</a:t>
                      </a: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1.616</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10"/>
                  </a:ext>
                </a:extLst>
              </a:tr>
              <a:tr h="148201">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1.573</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11"/>
                  </a:ext>
                </a:extLst>
              </a:tr>
              <a:tr h="696372">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12"/>
                  </a:ext>
                </a:extLst>
              </a:tr>
              <a:tr h="148201">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09/11/2011</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13"/>
                  </a:ext>
                </a:extLst>
              </a:tr>
              <a:tr h="148201">
                <a:tc>
                  <a:txBody>
                    <a:bodyPr/>
                    <a:lstStyle/>
                    <a:p>
                      <a:pPr algn="l" fontAlgn="b"/>
                      <a:r>
                        <a:rPr lang="en-GB" sz="1050" b="0" i="0" u="none" strike="noStrike">
                          <a:solidFill>
                            <a:srgbClr val="000000"/>
                          </a:solidFill>
                          <a:latin typeface="Calibri"/>
                        </a:rPr>
                        <a:t>LF</a:t>
                      </a:r>
                    </a:p>
                  </a:txBody>
                  <a:tcPr marL="7410" marR="7410" marT="7410" marB="0" anchor="b">
                    <a:lnL>
                      <a:noFill/>
                    </a:lnL>
                    <a:lnR>
                      <a:noFill/>
                    </a:lnR>
                    <a:lnT>
                      <a:noFill/>
                    </a:lnT>
                    <a:lnB>
                      <a:noFill/>
                    </a:lnB>
                  </a:tcPr>
                </a:tc>
                <a:tc>
                  <a:txBody>
                    <a:bodyPr/>
                    <a:lstStyle/>
                    <a:p>
                      <a:pPr algn="l" fontAlgn="b"/>
                      <a:r>
                        <a:rPr lang="en-GB" sz="1050" b="0" i="0" u="none" strike="noStrike">
                          <a:solidFill>
                            <a:srgbClr val="000000"/>
                          </a:solidFill>
                          <a:latin typeface="Calibri"/>
                        </a:rPr>
                        <a:t>7 Days After</a:t>
                      </a: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1.643</a:t>
                      </a: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1.562</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0.1397723</a:t>
                      </a:r>
                    </a:p>
                  </a:txBody>
                  <a:tcPr marL="7410" marR="7410" marT="7410" marB="0" anchor="b">
                    <a:lnL>
                      <a:noFill/>
                    </a:lnL>
                    <a:lnR>
                      <a:noFill/>
                    </a:lnR>
                    <a:lnT>
                      <a:noFill/>
                    </a:lnT>
                    <a:lnB>
                      <a:noFill/>
                    </a:lnB>
                  </a:tcPr>
                </a:tc>
                <a:tc>
                  <a:txBody>
                    <a:bodyPr/>
                    <a:lstStyle/>
                    <a:p>
                      <a:pPr algn="ctr" fontAlgn="b"/>
                      <a:r>
                        <a:rPr lang="en-GB" sz="1050" b="1" i="0" u="none" strike="noStrike" dirty="0">
                          <a:solidFill>
                            <a:srgbClr val="000000"/>
                          </a:solidFill>
                          <a:latin typeface="Calibri"/>
                        </a:rPr>
                        <a:t>1.58</a:t>
                      </a:r>
                    </a:p>
                  </a:txBody>
                  <a:tcPr marL="7410" marR="7410" marT="7410" marB="0" anchor="b">
                    <a:lnL>
                      <a:noFill/>
                    </a:lnL>
                    <a:lnR>
                      <a:noFill/>
                    </a:lnR>
                    <a:lnT>
                      <a:noFill/>
                    </a:lnT>
                    <a:lnB>
                      <a:noFill/>
                    </a:lnB>
                  </a:tcPr>
                </a:tc>
                <a:tc>
                  <a:txBody>
                    <a:bodyPr/>
                    <a:lstStyle/>
                    <a:p>
                      <a:pPr algn="ctr" fontAlgn="b"/>
                      <a:r>
                        <a:rPr lang="en-GB" sz="1050" b="0" i="0" u="none" strike="noStrike" dirty="0">
                          <a:solidFill>
                            <a:srgbClr val="000000"/>
                          </a:solidFill>
                          <a:latin typeface="Calibri"/>
                        </a:rPr>
                        <a:t>0.11</a:t>
                      </a:r>
                    </a:p>
                  </a:txBody>
                  <a:tcPr marL="7410" marR="7410" marT="7410" marB="0" anchor="b">
                    <a:lnL>
                      <a:noFill/>
                    </a:lnL>
                    <a:lnR>
                      <a:noFill/>
                    </a:lnR>
                    <a:lnT>
                      <a:noFill/>
                    </a:lnT>
                    <a:lnB>
                      <a:noFill/>
                    </a:lnB>
                  </a:tcPr>
                </a:tc>
                <a:tc>
                  <a:txBody>
                    <a:bodyPr/>
                    <a:lstStyle/>
                    <a:p>
                      <a:pPr algn="r" fontAlgn="b"/>
                      <a:r>
                        <a:rPr lang="en-GB" sz="1050" b="0" i="0" u="none" strike="noStrike" dirty="0">
                          <a:solidFill>
                            <a:srgbClr val="000000"/>
                          </a:solidFill>
                          <a:latin typeface="Calibri"/>
                        </a:rPr>
                        <a:t>6.80%</a:t>
                      </a: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14"/>
                  </a:ext>
                </a:extLst>
              </a:tr>
              <a:tr h="148201">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15"/>
                  </a:ext>
                </a:extLst>
              </a:tr>
              <a:tr h="148201">
                <a:tc>
                  <a:txBody>
                    <a:bodyPr/>
                    <a:lstStyle/>
                    <a:p>
                      <a:pPr algn="l" fontAlgn="b"/>
                      <a:r>
                        <a:rPr lang="en-GB" sz="1050" b="0" i="0" u="none" strike="noStrike">
                          <a:solidFill>
                            <a:srgbClr val="000000"/>
                          </a:solidFill>
                          <a:latin typeface="Calibri"/>
                        </a:rPr>
                        <a:t>RF</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1.628</a:t>
                      </a:r>
                    </a:p>
                  </a:txBody>
                  <a:tcPr marL="7410" marR="7410" marT="7410" marB="0" anchor="b">
                    <a:lnL>
                      <a:noFill/>
                    </a:lnL>
                    <a:lnR>
                      <a:noFill/>
                    </a:lnR>
                    <a:lnT>
                      <a:noFill/>
                    </a:lnT>
                    <a:lnB>
                      <a:noFill/>
                    </a:lnB>
                  </a:tcPr>
                </a:tc>
                <a:tc>
                  <a:txBody>
                    <a:bodyPr/>
                    <a:lstStyle/>
                    <a:p>
                      <a:pPr algn="r" fontAlgn="b"/>
                      <a:r>
                        <a:rPr lang="en-GB" sz="1050" b="1" i="0" u="none" strike="noStrike" dirty="0">
                          <a:solidFill>
                            <a:srgbClr val="000000"/>
                          </a:solidFill>
                          <a:latin typeface="Calibri"/>
                        </a:rPr>
                        <a:t>1.316</a:t>
                      </a: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ctr"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16"/>
                  </a:ext>
                </a:extLst>
              </a:tr>
              <a:tr h="148201">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r" fontAlgn="b"/>
                      <a:r>
                        <a:rPr lang="en-GB" sz="1050" b="0" i="0" u="none" strike="noStrike">
                          <a:solidFill>
                            <a:srgbClr val="000000"/>
                          </a:solidFill>
                          <a:latin typeface="Calibri"/>
                        </a:rPr>
                        <a:t>1.721</a:t>
                      </a:r>
                    </a:p>
                  </a:txBody>
                  <a:tcPr marL="7410" marR="7410" marT="7410" marB="0" anchor="b">
                    <a:lnL>
                      <a:noFill/>
                    </a:lnL>
                    <a:lnR>
                      <a:noFill/>
                    </a:lnR>
                    <a:lnT>
                      <a:noFill/>
                    </a:lnT>
                    <a:lnB>
                      <a:noFill/>
                    </a:lnB>
                  </a:tcPr>
                </a:tc>
                <a:tc>
                  <a:txBody>
                    <a:bodyPr/>
                    <a:lstStyle/>
                    <a:p>
                      <a:pPr algn="r" fontAlgn="b"/>
                      <a:r>
                        <a:rPr lang="en-GB" sz="1050" b="1" i="0" u="none" strike="noStrike" dirty="0">
                          <a:solidFill>
                            <a:srgbClr val="000000"/>
                          </a:solidFill>
                          <a:latin typeface="Calibri"/>
                        </a:rPr>
                        <a:t>1.619</a:t>
                      </a: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a:solidFill>
                          <a:srgbClr val="000000"/>
                        </a:solidFill>
                        <a:latin typeface="Calibri"/>
                      </a:endParaRPr>
                    </a:p>
                  </a:txBody>
                  <a:tcPr marL="7410" marR="7410" marT="7410" marB="0" anchor="b">
                    <a:lnL>
                      <a:noFill/>
                    </a:lnL>
                    <a:lnR>
                      <a:noFill/>
                    </a:lnR>
                    <a:lnT>
                      <a:noFill/>
                    </a:lnT>
                    <a:lnB>
                      <a:noFill/>
                    </a:lnB>
                  </a:tcPr>
                </a:tc>
                <a:tc>
                  <a:txBody>
                    <a:bodyPr/>
                    <a:lstStyle/>
                    <a:p>
                      <a:pPr algn="l" fontAlgn="b"/>
                      <a:endParaRPr lang="en-GB" sz="1050" b="0" i="0" u="none" strike="noStrike" dirty="0">
                        <a:solidFill>
                          <a:srgbClr val="000000"/>
                        </a:solidFill>
                        <a:latin typeface="Calibri"/>
                      </a:endParaRPr>
                    </a:p>
                  </a:txBody>
                  <a:tcPr marL="7410" marR="7410" marT="7410" marB="0" anchor="b">
                    <a:lnL>
                      <a:noFill/>
                    </a:lnL>
                    <a:lnR>
                      <a:noFill/>
                    </a:lnR>
                    <a:lnT>
                      <a:noFill/>
                    </a:lnT>
                    <a:lnB>
                      <a:noFill/>
                    </a:lnB>
                  </a:tcPr>
                </a:tc>
                <a:extLst>
                  <a:ext uri="{0D108BD9-81ED-4DB2-BD59-A6C34878D82A}">
                    <a16:rowId xmlns:a16="http://schemas.microsoft.com/office/drawing/2014/main" xmlns="" val="10017"/>
                  </a:ext>
                </a:extLst>
              </a:tr>
            </a:tbl>
          </a:graphicData>
        </a:graphic>
      </p:graphicFrame>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sz="5600" b="1" dirty="0"/>
              <a:t>Diseases of the horses foot</a:t>
            </a:r>
            <a:r>
              <a:rPr lang="en-GB" dirty="0"/>
              <a:t/>
            </a:r>
            <a:br>
              <a:rPr lang="en-GB" dirty="0"/>
            </a:br>
            <a:r>
              <a:rPr lang="en-GB" sz="2700" dirty="0"/>
              <a:t>by Harry Coulton-Reeks, 1908</a:t>
            </a:r>
          </a:p>
        </p:txBody>
      </p:sp>
      <p:sp>
        <p:nvSpPr>
          <p:cNvPr id="3" name="Footer Placeholder 2"/>
          <p:cNvSpPr>
            <a:spLocks noGrp="1"/>
          </p:cNvSpPr>
          <p:nvPr>
            <p:ph type="ftr" sz="quarter" idx="11"/>
          </p:nvPr>
        </p:nvSpPr>
        <p:spPr/>
        <p:txBody>
          <a:bodyPr/>
          <a:lstStyle/>
          <a:p>
            <a:endParaRPr lang="en-GB" dirty="0"/>
          </a:p>
          <a:p>
            <a:endParaRPr lang="en-GB" dirty="0"/>
          </a:p>
        </p:txBody>
      </p:sp>
      <p:pic>
        <p:nvPicPr>
          <p:cNvPr id="4" name="Picture 3" descr="Fig 120.png"/>
          <p:cNvPicPr>
            <a:picLocks noChangeAspect="1"/>
          </p:cNvPicPr>
          <p:nvPr/>
        </p:nvPicPr>
        <p:blipFill>
          <a:blip r:embed="rId2" cstate="print"/>
          <a:stretch>
            <a:fillRect/>
          </a:stretch>
        </p:blipFill>
        <p:spPr>
          <a:xfrm>
            <a:off x="6725117" y="1775513"/>
            <a:ext cx="1642875" cy="1962916"/>
          </a:xfrm>
          <a:prstGeom prst="rect">
            <a:avLst/>
          </a:prstGeom>
        </p:spPr>
      </p:pic>
      <p:pic>
        <p:nvPicPr>
          <p:cNvPr id="5" name="Picture 4" descr="CoultonReeks Fig 120.jpg"/>
          <p:cNvPicPr>
            <a:picLocks noChangeAspect="1"/>
          </p:cNvPicPr>
          <p:nvPr/>
        </p:nvPicPr>
        <p:blipFill>
          <a:blip r:embed="rId3" cstate="print"/>
          <a:stretch>
            <a:fillRect/>
          </a:stretch>
        </p:blipFill>
        <p:spPr>
          <a:xfrm>
            <a:off x="6708226" y="4119228"/>
            <a:ext cx="1764792" cy="2012737"/>
          </a:xfrm>
          <a:prstGeom prst="rect">
            <a:avLst/>
          </a:prstGeom>
        </p:spPr>
      </p:pic>
      <p:sp>
        <p:nvSpPr>
          <p:cNvPr id="7" name="Rectangle 3"/>
          <p:cNvSpPr txBox="1">
            <a:spLocks noChangeArrowheads="1"/>
          </p:cNvSpPr>
          <p:nvPr/>
        </p:nvSpPr>
        <p:spPr>
          <a:xfrm>
            <a:off x="457200" y="1949986"/>
            <a:ext cx="5965634" cy="4679414"/>
          </a:xfrm>
          <a:prstGeom prst="rect">
            <a:avLst/>
          </a:prstGeom>
        </p:spPr>
        <p:txBody>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lang="en-GB" sz="2600" dirty="0">
                <a:solidFill>
                  <a:schemeClr val="tx1"/>
                </a:solidFill>
                <a:latin typeface="+mj-lt"/>
              </a:rPr>
              <a:t>May have inspired Burney Chapman to develop the dorsal wall resection</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lang="en-US" sz="2600" dirty="0">
                <a:solidFill>
                  <a:schemeClr val="tx1"/>
                </a:solidFill>
                <a:latin typeface="+mj-lt"/>
              </a:rPr>
              <a:t>“</a:t>
            </a:r>
            <a:r>
              <a:rPr lang="en-GB" sz="2600" i="1" dirty="0">
                <a:solidFill>
                  <a:schemeClr val="tx1"/>
                </a:solidFill>
                <a:latin typeface="+mj-lt"/>
              </a:rPr>
              <a:t>Almost immediate relief is afforded the patient.</a:t>
            </a:r>
            <a:r>
              <a:rPr lang="en-US" sz="2600" dirty="0">
                <a:solidFill>
                  <a:schemeClr val="tx1"/>
                </a:solidFill>
                <a:latin typeface="+mj-lt"/>
              </a:rPr>
              <a:t>”</a:t>
            </a:r>
            <a:endParaRPr kumimoji="0" lang="en-GB" sz="2600" b="0" i="0" u="none" strike="noStrike" kern="1200" cap="none" spc="0" normalizeH="0" baseline="0" noProof="0" dirty="0">
              <a:ln>
                <a:noFill/>
              </a:ln>
              <a:solidFill>
                <a:schemeClr val="tx1"/>
              </a:solidFill>
              <a:effectLst/>
              <a:uLnTx/>
              <a:uFillTx/>
              <a:latin typeface="+mj-lt"/>
              <a:ea typeface="+mn-ea"/>
              <a:cs typeface="+mn-cs"/>
            </a:endParaRPr>
          </a:p>
          <a:p>
            <a:pPr marL="274320" indent="-274320" fontAlgn="auto">
              <a:spcBef>
                <a:spcPct val="20000"/>
              </a:spcBef>
              <a:spcAft>
                <a:spcPts val="0"/>
              </a:spcAft>
              <a:buClr>
                <a:schemeClr val="accent3"/>
              </a:buClr>
              <a:buSzPct val="95000"/>
              <a:buFont typeface="Wingdings 2"/>
              <a:buChar char=""/>
            </a:pPr>
            <a:r>
              <a:rPr lang="en-GB" sz="1600" i="1" dirty="0">
                <a:solidFill>
                  <a:schemeClr val="tx1"/>
                </a:solidFill>
                <a:latin typeface="Calibri" pitchFamily="34" charset="0"/>
                <a:cs typeface="Calibri" pitchFamily="34" charset="0"/>
              </a:rPr>
              <a:t> Coulton Reeks H, Diseases of the horses foot, Pages 278-279, Full text of the book can be found at: http://www.gutenberg.org/files/11204/11204-h/11204-h.htm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GB" sz="1600" b="0" i="0" u="none" strike="noStrike" kern="1200" cap="none" spc="0" normalizeH="0" baseline="0" noProof="0" dirty="0">
              <a:ln>
                <a:noFill/>
              </a:ln>
              <a:solidFill>
                <a:schemeClr val="tx1"/>
              </a:solidFill>
              <a:effectLst/>
              <a:uLnTx/>
              <a:uFillTx/>
              <a:latin typeface="+mj-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GB" sz="1600" b="0" i="0" u="none" strike="noStrike" kern="1200" cap="none" spc="0" normalizeH="0" baseline="0" noProof="0" dirty="0">
              <a:ln>
                <a:noFill/>
              </a:ln>
              <a:solidFill>
                <a:schemeClr val="tx1"/>
              </a:solidFill>
              <a:effectLst/>
              <a:uLnTx/>
              <a:uFillTx/>
              <a:latin typeface="+mj-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107.jpg"/>
          <p:cNvPicPr>
            <a:picLocks noChangeAspect="1"/>
          </p:cNvPicPr>
          <p:nvPr/>
        </p:nvPicPr>
        <p:blipFill>
          <a:blip r:embed="rId3" cstate="print"/>
          <a:stretch>
            <a:fillRect/>
          </a:stretch>
        </p:blipFill>
        <p:spPr>
          <a:xfrm>
            <a:off x="4564677" y="1502437"/>
            <a:ext cx="4220430" cy="5085618"/>
          </a:xfrm>
          <a:prstGeom prst="roundRect">
            <a:avLst>
              <a:gd name="adj" fmla="val 0"/>
            </a:avLst>
          </a:prstGeom>
          <a:ln w="50800">
            <a:solidFill>
              <a:schemeClr val="bg1"/>
            </a:solidFill>
          </a:ln>
          <a:effectLst>
            <a:outerShdw blurRad="50800" dist="101600" dir="2700000" algn="tl" rotWithShape="0">
              <a:prstClr val="black">
                <a:alpha val="40000"/>
              </a:prstClr>
            </a:outerShdw>
          </a:effectLst>
          <a:scene3d>
            <a:camera prst="orthographicFront"/>
            <a:lightRig rig="contrasting" dir="t">
              <a:rot lat="0" lon="0" rev="4200000"/>
            </a:lightRig>
          </a:scene3d>
          <a:sp3d prstMaterial="plastic">
            <a:bevelT w="0" h="0" prst="relaxedInset"/>
            <a:contourClr>
              <a:srgbClr val="969696"/>
            </a:contourClr>
          </a:sp3d>
        </p:spPr>
      </p:pic>
      <p:sp>
        <p:nvSpPr>
          <p:cNvPr id="67589" name="Rectangle 5"/>
          <p:cNvSpPr>
            <a:spLocks noGrp="1" noChangeArrowheads="1"/>
          </p:cNvSpPr>
          <p:nvPr>
            <p:ph type="title"/>
          </p:nvPr>
        </p:nvSpPr>
        <p:spPr>
          <a:xfrm>
            <a:off x="457200" y="704088"/>
            <a:ext cx="8305800" cy="695054"/>
          </a:xfrm>
        </p:spPr>
        <p:txBody>
          <a:bodyPr>
            <a:noAutofit/>
          </a:bodyPr>
          <a:lstStyle/>
          <a:p>
            <a:pPr algn="ctr"/>
            <a:r>
              <a:rPr lang="en-GB" b="1" dirty="0"/>
              <a:t>Dorsal wall resections</a:t>
            </a:r>
          </a:p>
        </p:txBody>
      </p:sp>
      <p:sp>
        <p:nvSpPr>
          <p:cNvPr id="6" name="TextBox 5"/>
          <p:cNvSpPr txBox="1"/>
          <p:nvPr/>
        </p:nvSpPr>
        <p:spPr>
          <a:xfrm>
            <a:off x="261256" y="1696598"/>
            <a:ext cx="4211591" cy="3046988"/>
          </a:xfrm>
          <a:prstGeom prst="rect">
            <a:avLst/>
          </a:prstGeom>
          <a:noFill/>
          <a:effectLst/>
        </p:spPr>
        <p:txBody>
          <a:bodyPr wrap="square" rtlCol="0">
            <a:spAutoFit/>
          </a:bodyPr>
          <a:lstStyle/>
          <a:p>
            <a:pPr>
              <a:buFont typeface="Arial" pitchFamily="34" charset="0"/>
              <a:buChar char="•"/>
            </a:pPr>
            <a:r>
              <a:rPr lang="en-GB" sz="2400" dirty="0">
                <a:solidFill>
                  <a:schemeClr val="tx1"/>
                </a:solidFill>
                <a:latin typeface="Calibri" pitchFamily="34" charset="0"/>
                <a:cs typeface="Calibri" pitchFamily="34" charset="0"/>
              </a:rPr>
              <a:t>Frequently used </a:t>
            </a:r>
          </a:p>
          <a:p>
            <a:pPr>
              <a:buFont typeface="Arial" pitchFamily="34" charset="0"/>
              <a:buChar char="•"/>
            </a:pPr>
            <a:r>
              <a:rPr lang="en-GB" sz="2400" dirty="0">
                <a:solidFill>
                  <a:schemeClr val="tx1"/>
                </a:solidFill>
                <a:latin typeface="Calibri" pitchFamily="34" charset="0"/>
                <a:cs typeface="Calibri" pitchFamily="34" charset="0"/>
              </a:rPr>
              <a:t>Releases exudate</a:t>
            </a:r>
          </a:p>
          <a:p>
            <a:pPr>
              <a:buFont typeface="Arial" pitchFamily="34" charset="0"/>
              <a:buChar char="•"/>
            </a:pPr>
            <a:r>
              <a:rPr lang="en-GB" sz="2400" dirty="0">
                <a:solidFill>
                  <a:schemeClr val="tx1"/>
                </a:solidFill>
                <a:latin typeface="Calibri" pitchFamily="34" charset="0"/>
                <a:cs typeface="Calibri" pitchFamily="34" charset="0"/>
              </a:rPr>
              <a:t>Seroma &amp; haematoma</a:t>
            </a:r>
          </a:p>
          <a:p>
            <a:pPr>
              <a:buFont typeface="Arial" pitchFamily="34" charset="0"/>
              <a:buChar char="•"/>
            </a:pPr>
            <a:r>
              <a:rPr lang="en-GB" sz="2400" dirty="0">
                <a:solidFill>
                  <a:schemeClr val="tx1"/>
                </a:solidFill>
                <a:latin typeface="Calibri" pitchFamily="34" charset="0"/>
                <a:cs typeface="Calibri" pitchFamily="34" charset="0"/>
              </a:rPr>
              <a:t>Encourage normal re-growth</a:t>
            </a:r>
          </a:p>
          <a:p>
            <a:endParaRPr lang="en-GB" sz="2400" dirty="0">
              <a:solidFill>
                <a:schemeClr val="tx1"/>
              </a:solidFill>
              <a:latin typeface="Calibri" pitchFamily="34" charset="0"/>
              <a:cs typeface="Calibri" pitchFamily="34" charset="0"/>
            </a:endParaRPr>
          </a:p>
          <a:p>
            <a:r>
              <a:rPr lang="en-GB" sz="2400" dirty="0">
                <a:solidFill>
                  <a:schemeClr val="tx1"/>
                </a:solidFill>
                <a:latin typeface="Calibri" pitchFamily="34" charset="0"/>
                <a:cs typeface="Calibri" pitchFamily="34" charset="0"/>
              </a:rPr>
              <a:t>But also:- </a:t>
            </a:r>
          </a:p>
          <a:p>
            <a:pPr>
              <a:buFont typeface="Arial" pitchFamily="34" charset="0"/>
              <a:buChar char="•"/>
            </a:pPr>
            <a:r>
              <a:rPr lang="en-GB" sz="2400" dirty="0">
                <a:solidFill>
                  <a:schemeClr val="tx1"/>
                </a:solidFill>
                <a:latin typeface="Calibri" pitchFamily="34" charset="0"/>
                <a:cs typeface="Calibri" pitchFamily="34" charset="0"/>
              </a:rPr>
              <a:t>Removes the lifting dorsal wall</a:t>
            </a:r>
          </a:p>
          <a:p>
            <a:pPr>
              <a:buFont typeface="Arial" pitchFamily="34" charset="0"/>
              <a:buChar char="•"/>
            </a:pPr>
            <a:r>
              <a:rPr lang="en-GB" sz="2400" dirty="0">
                <a:solidFill>
                  <a:schemeClr val="tx1"/>
                </a:solidFill>
                <a:latin typeface="Calibri" pitchFamily="34" charset="0"/>
                <a:cs typeface="Calibri" pitchFamily="34" charset="0"/>
              </a:rPr>
              <a:t>Releases the sole.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2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20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fade">
                                      <p:cBhvr>
                                        <p:cTn id="32" dur="2000"/>
                                        <p:tgtEl>
                                          <p:spTgt spid="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fade">
                                      <p:cBhvr>
                                        <p:cTn id="37" dur="2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7" name="Rectangle 5"/>
          <p:cNvSpPr>
            <a:spLocks noGrp="1" noChangeArrowheads="1"/>
          </p:cNvSpPr>
          <p:nvPr>
            <p:ph type="title"/>
          </p:nvPr>
        </p:nvSpPr>
        <p:spPr>
          <a:xfrm>
            <a:off x="468313" y="413668"/>
            <a:ext cx="8229600" cy="836613"/>
          </a:xfrm>
        </p:spPr>
        <p:txBody>
          <a:bodyPr/>
          <a:lstStyle/>
          <a:p>
            <a:pPr algn="ctr"/>
            <a:r>
              <a:rPr lang="en-GB" b="1" dirty="0"/>
              <a:t>Hoof stripes</a:t>
            </a:r>
          </a:p>
        </p:txBody>
      </p:sp>
      <p:sp>
        <p:nvSpPr>
          <p:cNvPr id="7" name="Footer Placeholder 4"/>
          <p:cNvSpPr>
            <a:spLocks noGrp="1"/>
          </p:cNvSpPr>
          <p:nvPr>
            <p:ph type="ftr" sz="quarter" idx="11"/>
          </p:nvPr>
        </p:nvSpPr>
        <p:spPr/>
        <p:txBody>
          <a:bodyPr/>
          <a:lstStyle/>
          <a:p>
            <a:endParaRPr lang="en-GB" dirty="0"/>
          </a:p>
          <a:p>
            <a:endParaRPr lang="en-GB" dirty="0"/>
          </a:p>
        </p:txBody>
      </p:sp>
      <p:grpSp>
        <p:nvGrpSpPr>
          <p:cNvPr id="69634" name="Group 2"/>
          <p:cNvGrpSpPr>
            <a:grpSpLocks/>
          </p:cNvGrpSpPr>
          <p:nvPr/>
        </p:nvGrpSpPr>
        <p:grpSpPr bwMode="auto">
          <a:xfrm flipH="1">
            <a:off x="1520327" y="1619480"/>
            <a:ext cx="5717754" cy="4638102"/>
            <a:chOff x="0" y="0"/>
            <a:chExt cx="5760" cy="4320"/>
          </a:xfrm>
          <a:effectLst>
            <a:outerShdw blurRad="50800" dist="101600" dir="2700000" algn="tl" rotWithShape="0">
              <a:prstClr val="black">
                <a:alpha val="40000"/>
              </a:prstClr>
            </a:outerShdw>
          </a:effectLst>
        </p:grpSpPr>
        <p:pic>
          <p:nvPicPr>
            <p:cNvPr id="69635" name="Picture 3" descr="Tia-Darby"/>
            <p:cNvPicPr>
              <a:picLocks noChangeAspect="1" noChangeArrowheads="1"/>
            </p:cNvPicPr>
            <p:nvPr/>
          </p:nvPicPr>
          <p:blipFill>
            <a:blip r:embed="rId3" cstate="print"/>
            <a:srcRect/>
            <a:stretch>
              <a:fillRect/>
            </a:stretch>
          </p:blipFill>
          <p:spPr bwMode="auto">
            <a:xfrm>
              <a:off x="0" y="0"/>
              <a:ext cx="5760" cy="4320"/>
            </a:xfrm>
            <a:prstGeom prst="rect">
              <a:avLst/>
            </a:prstGeom>
            <a:noFill/>
            <a:ln w="50800">
              <a:solidFill>
                <a:schemeClr val="bg1"/>
              </a:solidFill>
            </a:ln>
          </p:spPr>
        </p:pic>
        <p:sp>
          <p:nvSpPr>
            <p:cNvPr id="69636" name="Rectangle 4"/>
            <p:cNvSpPr>
              <a:spLocks noChangeArrowheads="1"/>
            </p:cNvSpPr>
            <p:nvPr/>
          </p:nvSpPr>
          <p:spPr bwMode="auto">
            <a:xfrm rot="-770180">
              <a:off x="1695" y="1206"/>
              <a:ext cx="1047" cy="318"/>
            </a:xfrm>
            <a:prstGeom prst="rect">
              <a:avLst/>
            </a:prstGeom>
            <a:solidFill>
              <a:srgbClr val="FFFFFF"/>
            </a:solidFill>
            <a:ln w="50800">
              <a:solidFill>
                <a:schemeClr val="bg1"/>
              </a:solidFill>
              <a:miter lim="800000"/>
              <a:headEnd/>
              <a:tailEnd/>
            </a:ln>
            <a:effectLst/>
          </p:spPr>
          <p:txBody>
            <a:bodyPr wrap="none" anchor="ctr"/>
            <a:lstStyle/>
            <a:p>
              <a:endParaRPr lang="en-GB" dirty="0"/>
            </a:p>
          </p:txBody>
        </p:sp>
      </p:grpSp>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313" y="286603"/>
            <a:ext cx="8229600" cy="836613"/>
          </a:xfrm>
        </p:spPr>
        <p:txBody>
          <a:bodyPr/>
          <a:lstStyle/>
          <a:p>
            <a:r>
              <a:rPr lang="en-GB" sz="4000" dirty="0">
                <a:effectLst>
                  <a:outerShdw blurRad="50800" dist="50800" dir="5640000" algn="ctr" rotWithShape="0">
                    <a:schemeClr val="tx1"/>
                  </a:outerShdw>
                </a:effectLst>
              </a:rPr>
              <a:t>Possible research topics</a:t>
            </a:r>
          </a:p>
        </p:txBody>
      </p:sp>
      <p:sp>
        <p:nvSpPr>
          <p:cNvPr id="5" name="Content Placeholder 4"/>
          <p:cNvSpPr>
            <a:spLocks noGrp="1"/>
          </p:cNvSpPr>
          <p:nvPr>
            <p:ph sz="half" idx="1"/>
          </p:nvPr>
        </p:nvSpPr>
        <p:spPr>
          <a:xfrm>
            <a:off x="457199" y="1438275"/>
            <a:ext cx="7974281" cy="5139945"/>
          </a:xfrm>
        </p:spPr>
        <p:txBody>
          <a:bodyPr/>
          <a:lstStyle/>
          <a:p>
            <a:r>
              <a:rPr lang="en-GB" sz="2400" dirty="0"/>
              <a:t>Why does the laminitic hoof grow faster?</a:t>
            </a:r>
          </a:p>
          <a:p>
            <a:r>
              <a:rPr lang="en-GB" sz="2400" dirty="0"/>
              <a:t>Why is horn growth faster at the heel than the toe?</a:t>
            </a:r>
          </a:p>
          <a:p>
            <a:r>
              <a:rPr lang="en-GB" sz="2400" dirty="0"/>
              <a:t>When does rapid heel growth commence?</a:t>
            </a:r>
          </a:p>
          <a:p>
            <a:r>
              <a:rPr lang="en-GB" sz="2400" dirty="0"/>
              <a:t>What effect would differential hoof growth have on the hoof capsule?</a:t>
            </a:r>
          </a:p>
          <a:p>
            <a:r>
              <a:rPr lang="en-GB" sz="2400" dirty="0"/>
              <a:t>Can the hoof capsule ‘pop’ shapes?</a:t>
            </a:r>
          </a:p>
          <a:p>
            <a:r>
              <a:rPr lang="en-GB" sz="2400" dirty="0"/>
              <a:t>How much force is required to pull apart the laminae?</a:t>
            </a:r>
          </a:p>
          <a:p>
            <a:r>
              <a:rPr lang="en-GB" sz="2400" dirty="0"/>
              <a:t>How much force is required to peel apart the laminae?                                                        »</a:t>
            </a:r>
          </a:p>
        </p:txBody>
      </p:sp>
      <p:sp>
        <p:nvSpPr>
          <p:cNvPr id="3" name="Footer Placeholder 2"/>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p:cNvSpPr>
            <a:spLocks noGrp="1"/>
          </p:cNvSpPr>
          <p:nvPr>
            <p:ph type="title"/>
          </p:nvPr>
        </p:nvSpPr>
        <p:spPr>
          <a:xfrm>
            <a:off x="468313" y="286603"/>
            <a:ext cx="8229600" cy="836613"/>
          </a:xfrm>
        </p:spPr>
        <p:txBody>
          <a:bodyPr/>
          <a:lstStyle/>
          <a:p>
            <a:r>
              <a:rPr lang="en-GB" sz="4000" dirty="0">
                <a:effectLst>
                  <a:outerShdw blurRad="50800" dist="50800" dir="5640000" algn="ctr" rotWithShape="0">
                    <a:schemeClr val="tx1"/>
                  </a:outerShdw>
                </a:effectLst>
              </a:rPr>
              <a:t>Possible research topics</a:t>
            </a:r>
          </a:p>
        </p:txBody>
      </p:sp>
      <p:sp>
        <p:nvSpPr>
          <p:cNvPr id="5" name="Content Placeholder 4"/>
          <p:cNvSpPr>
            <a:spLocks noGrp="1"/>
          </p:cNvSpPr>
          <p:nvPr>
            <p:ph sz="half" idx="1"/>
          </p:nvPr>
        </p:nvSpPr>
        <p:spPr>
          <a:xfrm>
            <a:off x="457199" y="1362074"/>
            <a:ext cx="7974281" cy="4764089"/>
          </a:xfrm>
        </p:spPr>
        <p:txBody>
          <a:bodyPr/>
          <a:lstStyle/>
          <a:p>
            <a:r>
              <a:rPr lang="en-GB" sz="2400" dirty="0"/>
              <a:t>Is there a relationship between hoof shape (round v narrow shapes) and movement of the distal phalanx?</a:t>
            </a:r>
          </a:p>
          <a:p>
            <a:r>
              <a:rPr lang="en-GB" sz="2400" dirty="0"/>
              <a:t>What is the average hoof thickness?</a:t>
            </a:r>
          </a:p>
          <a:p>
            <a:r>
              <a:rPr lang="en-GB" sz="2400" dirty="0"/>
              <a:t>Is laminitis more severe in thicker than average hoof walled equines?</a:t>
            </a:r>
          </a:p>
          <a:p>
            <a:r>
              <a:rPr lang="en-GB" sz="2400" dirty="0"/>
              <a:t>Would the different hoof shapes distort in the same way using a computer modelled hoof?.                                        </a:t>
            </a:r>
          </a:p>
          <a:p>
            <a:endParaRPr lang="en-GB" dirty="0"/>
          </a:p>
        </p:txBody>
      </p:sp>
      <p:sp>
        <p:nvSpPr>
          <p:cNvPr id="3" name="Footer Placeholder 2"/>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90525" y="5494338"/>
            <a:ext cx="8229600" cy="1143000"/>
          </a:xfrm>
        </p:spPr>
        <p:txBody>
          <a:bodyPr/>
          <a:lstStyle/>
          <a:p>
            <a:pPr algn="ctr"/>
            <a:r>
              <a:rPr lang="en-GB" dirty="0"/>
              <a:t>Grooving Iona</a:t>
            </a:r>
          </a:p>
        </p:txBody>
      </p:sp>
      <p:sp>
        <p:nvSpPr>
          <p:cNvPr id="5" name="Footer Placeholder 3"/>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90525" y="5494338"/>
            <a:ext cx="8229600" cy="1143000"/>
          </a:xfrm>
        </p:spPr>
        <p:txBody>
          <a:bodyPr/>
          <a:lstStyle/>
          <a:p>
            <a:pPr algn="ctr"/>
            <a:r>
              <a:rPr lang="en-GB" dirty="0"/>
              <a:t>Grooving Iona</a:t>
            </a:r>
          </a:p>
        </p:txBody>
      </p:sp>
      <p:sp>
        <p:nvSpPr>
          <p:cNvPr id="5" name="Footer Placeholder 3"/>
          <p:cNvSpPr>
            <a:spLocks noGrp="1"/>
          </p:cNvSpPr>
          <p:nvPr>
            <p:ph type="ftr" sz="quarter" idx="11"/>
          </p:nvPr>
        </p:nvSpPr>
        <p:spPr/>
        <p:txBody>
          <a:bodyPr/>
          <a:lstStyle/>
          <a:p>
            <a:endParaRPr lang="en-GB" dirty="0"/>
          </a:p>
          <a:p>
            <a:endParaRPr lang="en-GB" dirty="0"/>
          </a:p>
        </p:txBody>
      </p:sp>
      <p:pic>
        <p:nvPicPr>
          <p:cNvPr id="6" name="Iona-Ryan.mpg">
            <a:hlinkClick r:id="" action="ppaction://media"/>
          </p:cNvPr>
          <p:cNvPicPr>
            <a:picLocks noRot="1" noChangeAspect="1"/>
          </p:cNvPicPr>
          <p:nvPr>
            <a:videoFile r:link="rId1"/>
          </p:nvPr>
        </p:nvPicPr>
        <p:blipFill>
          <a:blip r:embed="rId3" cstate="print"/>
          <a:stretch>
            <a:fillRect/>
          </a:stretch>
        </p:blipFill>
        <p:spPr>
          <a:xfrm>
            <a:off x="1198084" y="454445"/>
            <a:ext cx="6858000" cy="54864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864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D021"/>
          <p:cNvPicPr>
            <a:picLocks noChangeAspect="1" noChangeArrowheads="1"/>
          </p:cNvPicPr>
          <p:nvPr/>
        </p:nvPicPr>
        <p:blipFill>
          <a:blip r:embed="rId3" cstate="print"/>
          <a:srcRect/>
          <a:stretch>
            <a:fillRect/>
          </a:stretch>
        </p:blipFill>
        <p:spPr bwMode="auto">
          <a:xfrm>
            <a:off x="601392" y="1333041"/>
            <a:ext cx="7543585" cy="5282588"/>
          </a:xfrm>
          <a:prstGeom prst="rect">
            <a:avLst/>
          </a:prstGeom>
          <a:noFill/>
          <a:ln w="50800">
            <a:solidFill>
              <a:schemeClr val="bg1"/>
            </a:solidFill>
          </a:ln>
          <a:effectLst>
            <a:outerShdw blurRad="50800" dist="101600" dir="2700000" algn="tl" rotWithShape="0">
              <a:prstClr val="black">
                <a:alpha val="40000"/>
              </a:prstClr>
            </a:outerShdw>
          </a:effectLst>
        </p:spPr>
      </p:pic>
      <p:sp>
        <p:nvSpPr>
          <p:cNvPr id="6" name="Title 1"/>
          <p:cNvSpPr txBox="1">
            <a:spLocks/>
          </p:cNvSpPr>
          <p:nvPr/>
        </p:nvSpPr>
        <p:spPr>
          <a:xfrm>
            <a:off x="0" y="319927"/>
            <a:ext cx="9144000" cy="1143000"/>
          </a:xfrm>
          <a:prstGeom prst="rect">
            <a:avLst/>
          </a:prstGeom>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5000" b="1" dirty="0">
                <a:solidFill>
                  <a:schemeClr val="tx2"/>
                </a:solidFill>
                <a:latin typeface="+mj-lt"/>
                <a:ea typeface="+mj-ea"/>
                <a:cs typeface="+mj-cs"/>
              </a:rPr>
              <a:t>Taking a measurement</a:t>
            </a:r>
            <a:endParaRPr lang="en-GB" sz="5000" b="1" dirty="0">
              <a:solidFill>
                <a:schemeClr val="tx2"/>
              </a:solidFill>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638978"/>
            <a:ext cx="9144000" cy="782198"/>
          </a:xfrm>
        </p:spPr>
        <p:txBody>
          <a:bodyPr/>
          <a:lstStyle/>
          <a:p>
            <a:pPr algn="ctr"/>
            <a:r>
              <a:rPr lang="en-GB" sz="5400" b="1" dirty="0"/>
              <a:t>Dorsal wall lifting theory</a:t>
            </a:r>
          </a:p>
        </p:txBody>
      </p:sp>
      <p:sp>
        <p:nvSpPr>
          <p:cNvPr id="11" name="Content Placeholder 10"/>
          <p:cNvSpPr>
            <a:spLocks noGrp="1"/>
          </p:cNvSpPr>
          <p:nvPr>
            <p:ph type="body" idx="1"/>
          </p:nvPr>
        </p:nvSpPr>
        <p:spPr>
          <a:xfrm>
            <a:off x="925418" y="1322023"/>
            <a:ext cx="7377334" cy="5343182"/>
          </a:xfrm>
        </p:spPr>
        <p:txBody>
          <a:bodyPr>
            <a:noAutofit/>
          </a:bodyPr>
          <a:lstStyle/>
          <a:p>
            <a:r>
              <a:rPr lang="en-GB" sz="1800" dirty="0">
                <a:latin typeface="+mj-lt"/>
              </a:rPr>
              <a:t>Triggering event</a:t>
            </a:r>
          </a:p>
          <a:p>
            <a:r>
              <a:rPr lang="en-GB" sz="1800" dirty="0"/>
              <a:t>         ?</a:t>
            </a:r>
            <a:endParaRPr lang="en-GB" sz="1800" dirty="0">
              <a:latin typeface="+mj-lt"/>
            </a:endParaRPr>
          </a:p>
          <a:p>
            <a:r>
              <a:rPr lang="en-GB" sz="1800" dirty="0">
                <a:latin typeface="+mj-lt"/>
              </a:rPr>
              <a:t>Developmental phase</a:t>
            </a:r>
          </a:p>
          <a:p>
            <a:pPr lvl="1"/>
            <a:r>
              <a:rPr lang="en-GB" dirty="0"/>
              <a:t>Keratin cells are activated (Ramzi Al-Agele)</a:t>
            </a:r>
          </a:p>
          <a:p>
            <a:pPr lvl="1"/>
            <a:r>
              <a:rPr lang="en-GB" dirty="0"/>
              <a:t>Divergent hoof growth rings become visible(Edd Knowles)</a:t>
            </a:r>
          </a:p>
          <a:p>
            <a:pPr lvl="1"/>
            <a:r>
              <a:rPr lang="en-GB" dirty="0"/>
              <a:t>Rapid hoof growth at heels, which can be initially hidden by </a:t>
            </a:r>
            <a:r>
              <a:rPr lang="en-GB" dirty="0" err="1"/>
              <a:t>periople</a:t>
            </a:r>
            <a:endParaRPr lang="en-GB" dirty="0"/>
          </a:p>
          <a:p>
            <a:pPr lvl="1"/>
            <a:r>
              <a:rPr lang="en-GB" dirty="0">
                <a:latin typeface="+mj-lt"/>
              </a:rPr>
              <a:t>Hoof capsule distortion, not always visible to naked eye </a:t>
            </a:r>
          </a:p>
          <a:p>
            <a:r>
              <a:rPr lang="en-GB" sz="1800" dirty="0">
                <a:latin typeface="+mj-lt"/>
              </a:rPr>
              <a:t>Acute phase</a:t>
            </a:r>
          </a:p>
          <a:p>
            <a:pPr lvl="1"/>
            <a:r>
              <a:rPr lang="en-GB" dirty="0"/>
              <a:t>All symptoms associated with hoof capsule distortion</a:t>
            </a:r>
          </a:p>
          <a:p>
            <a:pPr lvl="1"/>
            <a:r>
              <a:rPr lang="en-GB" dirty="0">
                <a:latin typeface="+mj-lt"/>
              </a:rPr>
              <a:t>Trauma, acute pain, digital pulse, laminal damage. </a:t>
            </a:r>
          </a:p>
          <a:p>
            <a:pPr lvl="1"/>
            <a:r>
              <a:rPr lang="en-GB" dirty="0"/>
              <a:t>Subsequent displacement of the distal phalanx</a:t>
            </a:r>
            <a:endParaRPr lang="en-GB" dirty="0">
              <a:latin typeface="+mj-lt"/>
            </a:endParaRPr>
          </a:p>
          <a:p>
            <a:r>
              <a:rPr lang="en-GB" sz="1800" dirty="0">
                <a:latin typeface="+mj-lt"/>
              </a:rPr>
              <a:t>Chronic phase    </a:t>
            </a:r>
          </a:p>
          <a:p>
            <a:pPr lvl="1"/>
            <a:r>
              <a:rPr lang="en-GB" dirty="0">
                <a:latin typeface="+mj-lt"/>
              </a:rPr>
              <a:t>Long term lameness</a:t>
            </a:r>
          </a:p>
          <a:p>
            <a:pPr lvl="1"/>
            <a:r>
              <a:rPr lang="en-GB" dirty="0"/>
              <a:t>Distal phalanx remodelled</a:t>
            </a:r>
            <a:endParaRPr lang="en-GB" dirty="0">
              <a:latin typeface="+mj-lt"/>
            </a:endParaRPr>
          </a:p>
          <a:p>
            <a:pPr lvl="1"/>
            <a:r>
              <a:rPr lang="en-GB" dirty="0">
                <a:latin typeface="+mj-lt"/>
              </a:rPr>
              <a:t>Highly visible hoof capsule distortion</a:t>
            </a:r>
          </a:p>
          <a:p>
            <a:pPr lvl="1"/>
            <a:endParaRPr lang="en-GB" sz="18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xEl>
                                              <p:pRg st="12" end="12"/>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xEl>
                                              <p:pRg st="13" end="13"/>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chemeClr val="bg2">
                <a:tint val="80000"/>
                <a:satMod val="400000"/>
              </a:schemeClr>
            </a:gs>
            <a:gs pos="25000">
              <a:schemeClr val="bg2">
                <a:tint val="83000"/>
                <a:satMod val="32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530352" y="638979"/>
            <a:ext cx="7772400" cy="991518"/>
          </a:xfrm>
        </p:spPr>
        <p:txBody>
          <a:bodyPr/>
          <a:lstStyle/>
          <a:p>
            <a:r>
              <a:rPr lang="en-GB" dirty="0">
                <a:effectLst>
                  <a:outerShdw blurRad="50800" dist="38100" dir="5640000" algn="l" rotWithShape="0">
                    <a:prstClr val="black"/>
                  </a:outerShdw>
                </a:effectLst>
              </a:rPr>
              <a:t>Summary</a:t>
            </a:r>
          </a:p>
        </p:txBody>
      </p:sp>
      <p:sp>
        <p:nvSpPr>
          <p:cNvPr id="5" name="Text Placeholder 4"/>
          <p:cNvSpPr>
            <a:spLocks noGrp="1"/>
          </p:cNvSpPr>
          <p:nvPr>
            <p:ph type="body" idx="1"/>
          </p:nvPr>
        </p:nvSpPr>
        <p:spPr>
          <a:xfrm>
            <a:off x="665163" y="2490107"/>
            <a:ext cx="7772400" cy="2926443"/>
          </a:xfrm>
        </p:spPr>
        <p:txBody>
          <a:bodyPr>
            <a:normAutofit/>
          </a:bodyPr>
          <a:lstStyle/>
          <a:p>
            <a:pPr>
              <a:lnSpc>
                <a:spcPct val="90000"/>
              </a:lnSpc>
            </a:pPr>
            <a:r>
              <a:rPr lang="en-GB" sz="2400" dirty="0"/>
              <a:t>Relationship between the hoof capsule and laminitis has been under estimated / misunderstood</a:t>
            </a:r>
          </a:p>
          <a:p>
            <a:pPr>
              <a:lnSpc>
                <a:spcPct val="90000"/>
              </a:lnSpc>
            </a:pPr>
            <a:r>
              <a:rPr lang="en-GB" sz="2400" dirty="0"/>
              <a:t>Dorsal wall lifting theory resolves the inconsistencies of previous laminitis theories</a:t>
            </a:r>
          </a:p>
          <a:p>
            <a:pPr>
              <a:lnSpc>
                <a:spcPct val="90000"/>
              </a:lnSpc>
            </a:pPr>
            <a:r>
              <a:rPr lang="en-GB" sz="2400" dirty="0"/>
              <a:t>Early grooving addresses hoof capsule distortion, slows progression, </a:t>
            </a:r>
            <a:r>
              <a:rPr lang="en-GB" sz="2400" b="1" dirty="0"/>
              <a:t>but has not been widely implemented</a:t>
            </a:r>
          </a:p>
          <a:p>
            <a:pPr>
              <a:lnSpc>
                <a:spcPct val="90000"/>
              </a:lnSpc>
            </a:pPr>
            <a:r>
              <a:rPr lang="en-GB" sz="2400" dirty="0"/>
              <a:t>Offers a new direction for scientific research into laminitis. </a:t>
            </a:r>
          </a:p>
          <a:p>
            <a:endParaRPr lang="en-GB" dirty="0"/>
          </a:p>
        </p:txBody>
      </p:sp>
      <p:sp>
        <p:nvSpPr>
          <p:cNvPr id="3" name="Footer Placeholder 2"/>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231354"/>
            <a:ext cx="7772400" cy="1057619"/>
          </a:xfrm>
        </p:spPr>
        <p:txBody>
          <a:bodyPr/>
          <a:lstStyle/>
          <a:p>
            <a:r>
              <a:rPr lang="en-GB" dirty="0"/>
              <a:t>Bucket 6 years later</a:t>
            </a:r>
          </a:p>
        </p:txBody>
      </p:sp>
      <p:sp>
        <p:nvSpPr>
          <p:cNvPr id="4" name="Footer Placeholder 3"/>
          <p:cNvSpPr>
            <a:spLocks noGrp="1"/>
          </p:cNvSpPr>
          <p:nvPr>
            <p:ph type="ftr" sz="quarter" idx="11"/>
          </p:nvPr>
        </p:nvSpPr>
        <p:spPr/>
        <p:txBody>
          <a:bodyPr/>
          <a:lstStyle/>
          <a:p>
            <a:endParaRPr lang="en-GB"/>
          </a:p>
          <a:p>
            <a:endParaRPr lang="en-GB"/>
          </a:p>
        </p:txBody>
      </p:sp>
      <p:pic>
        <p:nvPicPr>
          <p:cNvPr id="5" name="Picture 4" descr="2004 0006 Tom with Bucket Aug 2004.jpg"/>
          <p:cNvPicPr>
            <a:picLocks noChangeAspect="1"/>
          </p:cNvPicPr>
          <p:nvPr/>
        </p:nvPicPr>
        <p:blipFill>
          <a:blip r:embed="rId3" cstate="print"/>
          <a:stretch>
            <a:fillRect/>
          </a:stretch>
        </p:blipFill>
        <p:spPr>
          <a:xfrm>
            <a:off x="638978" y="1418200"/>
            <a:ext cx="7888078" cy="5220635"/>
          </a:xfrm>
          <a:prstGeom prst="rect">
            <a:avLst/>
          </a:prstGeom>
          <a:ln w="50800">
            <a:solidFill>
              <a:schemeClr val="tx1"/>
            </a:solidFill>
          </a:ln>
          <a:effectLst>
            <a:outerShdw blurRad="50800" dist="1016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264405"/>
            <a:ext cx="7772400" cy="1178805"/>
          </a:xfrm>
        </p:spPr>
        <p:txBody>
          <a:bodyPr/>
          <a:lstStyle/>
          <a:p>
            <a:r>
              <a:rPr lang="en-GB" dirty="0"/>
              <a:t>Take home message</a:t>
            </a:r>
          </a:p>
        </p:txBody>
      </p:sp>
      <p:sp>
        <p:nvSpPr>
          <p:cNvPr id="3" name="Text Placeholder 2"/>
          <p:cNvSpPr>
            <a:spLocks noGrp="1"/>
          </p:cNvSpPr>
          <p:nvPr>
            <p:ph type="body" idx="1"/>
          </p:nvPr>
        </p:nvSpPr>
        <p:spPr>
          <a:xfrm>
            <a:off x="661012" y="1586429"/>
            <a:ext cx="8025788" cy="3933384"/>
          </a:xfrm>
        </p:spPr>
        <p:txBody>
          <a:bodyPr numCol="1">
            <a:spAutoFit/>
          </a:bodyPr>
          <a:lstStyle/>
          <a:p>
            <a:r>
              <a:rPr lang="en-GB" sz="3200" dirty="0"/>
              <a:t>Points to remember:-</a:t>
            </a:r>
          </a:p>
          <a:p>
            <a:pPr>
              <a:buFont typeface="Arial" pitchFamily="34" charset="0"/>
              <a:buChar char="•"/>
            </a:pPr>
            <a:r>
              <a:rPr lang="en-GB" sz="3200" dirty="0"/>
              <a:t>Laminitis symptoms are a response to hoof capsule distortion</a:t>
            </a:r>
          </a:p>
          <a:p>
            <a:pPr>
              <a:buFont typeface="Arial" pitchFamily="34" charset="0"/>
              <a:buChar char="•"/>
            </a:pPr>
            <a:r>
              <a:rPr lang="en-GB" sz="3200" dirty="0"/>
              <a:t>Grooving offers short term relief  &amp; confirms a distortion relationship</a:t>
            </a:r>
          </a:p>
          <a:p>
            <a:pPr>
              <a:buFont typeface="Arial" pitchFamily="34" charset="0"/>
              <a:buChar char="•"/>
            </a:pPr>
            <a:r>
              <a:rPr lang="en-GB" sz="3200" dirty="0"/>
              <a:t>Solar support still very important</a:t>
            </a:r>
          </a:p>
          <a:p>
            <a:pPr>
              <a:buFont typeface="Arial" pitchFamily="34" charset="0"/>
              <a:buChar char="•"/>
            </a:pPr>
            <a:r>
              <a:rPr lang="en-GB" sz="3200" dirty="0"/>
              <a:t>New areas for research.</a:t>
            </a:r>
          </a:p>
        </p:txBody>
      </p:sp>
      <p:sp>
        <p:nvSpPr>
          <p:cNvPr id="4" name="Footer Placeholder 3"/>
          <p:cNvSpPr>
            <a:spLocks noGrp="1"/>
          </p:cNvSpPr>
          <p:nvPr>
            <p:ph type="ftr" sz="quarter" idx="11"/>
          </p:nvPr>
        </p:nvSpPr>
        <p:spPr/>
        <p:txBody>
          <a:bodyPr/>
          <a:lstStyle/>
          <a:p>
            <a:endParaRPr lang="en-GB"/>
          </a:p>
          <a:p>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Footer Placeholder 2"/>
          <p:cNvSpPr>
            <a:spLocks noGrp="1"/>
          </p:cNvSpPr>
          <p:nvPr>
            <p:ph type="ftr" sz="quarter" idx="11"/>
          </p:nvPr>
        </p:nvSpPr>
        <p:spPr/>
        <p:txBody>
          <a:bodyPr/>
          <a:lstStyle/>
          <a:p>
            <a:endParaRPr lang="en-GB"/>
          </a:p>
          <a:p>
            <a:endParaRPr lang="en-GB"/>
          </a:p>
        </p:txBody>
      </p:sp>
      <p:pic>
        <p:nvPicPr>
          <p:cNvPr id="76802" name="Picture 2" descr="AK02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76803" name="Group 3"/>
          <p:cNvGrpSpPr>
            <a:grpSpLocks/>
          </p:cNvGrpSpPr>
          <p:nvPr/>
        </p:nvGrpSpPr>
        <p:grpSpPr bwMode="auto">
          <a:xfrm>
            <a:off x="5147130" y="4854348"/>
            <a:ext cx="3600450" cy="1728788"/>
            <a:chOff x="2920" y="1275"/>
            <a:chExt cx="2268" cy="1089"/>
          </a:xfrm>
        </p:grpSpPr>
        <p:sp>
          <p:nvSpPr>
            <p:cNvPr id="76804" name="AutoShape 4"/>
            <p:cNvSpPr>
              <a:spLocks noChangeArrowheads="1"/>
            </p:cNvSpPr>
            <p:nvPr/>
          </p:nvSpPr>
          <p:spPr bwMode="auto">
            <a:xfrm>
              <a:off x="2920" y="1275"/>
              <a:ext cx="2268" cy="1089"/>
            </a:xfrm>
            <a:prstGeom prst="wedgeEllipseCallout">
              <a:avLst>
                <a:gd name="adj1" fmla="val -83949"/>
                <a:gd name="adj2" fmla="val -41329"/>
              </a:avLst>
            </a:prstGeom>
            <a:solidFill>
              <a:schemeClr val="bg1"/>
            </a:solidFill>
            <a:ln w="9525">
              <a:solidFill>
                <a:schemeClr val="tx1"/>
              </a:solidFill>
              <a:miter lim="800000"/>
              <a:headEnd/>
              <a:tailEnd/>
            </a:ln>
            <a:effectLst>
              <a:outerShdw blurRad="50800" dist="254000" dir="2700000" algn="tl" rotWithShape="0">
                <a:prstClr val="black">
                  <a:alpha val="64000"/>
                </a:prstClr>
              </a:outerShdw>
            </a:effectLst>
          </p:spPr>
          <p:txBody>
            <a:bodyPr/>
            <a:lstStyle/>
            <a:p>
              <a:pPr algn="ctr"/>
              <a:endParaRPr lang="en-US"/>
            </a:p>
          </p:txBody>
        </p:sp>
        <p:sp>
          <p:nvSpPr>
            <p:cNvPr id="76805" name="Text Box 5"/>
            <p:cNvSpPr txBox="1">
              <a:spLocks noChangeArrowheads="1"/>
            </p:cNvSpPr>
            <p:nvPr/>
          </p:nvSpPr>
          <p:spPr bwMode="auto">
            <a:xfrm>
              <a:off x="3058" y="1412"/>
              <a:ext cx="2037" cy="756"/>
            </a:xfrm>
            <a:prstGeom prst="rect">
              <a:avLst/>
            </a:prstGeom>
            <a:noFill/>
            <a:ln w="9525">
              <a:noFill/>
              <a:miter lim="800000"/>
              <a:headEnd/>
              <a:tailEnd/>
            </a:ln>
            <a:effectLst/>
          </p:spPr>
          <p:txBody>
            <a:bodyPr wrap="square">
              <a:spAutoFit/>
            </a:bodyPr>
            <a:lstStyle/>
            <a:p>
              <a:pPr algn="ctr"/>
              <a:r>
                <a:rPr lang="en-GB" sz="2400" dirty="0">
                  <a:solidFill>
                    <a:schemeClr val="tx1"/>
                  </a:solidFill>
                </a:rPr>
                <a:t>That’s the end of Tom’s presentation!</a:t>
              </a:r>
            </a:p>
            <a:p>
              <a:pPr algn="ctr"/>
              <a:r>
                <a:rPr lang="en-GB" sz="2400" dirty="0">
                  <a:solidFill>
                    <a:schemeClr val="tx1"/>
                  </a:solidFill>
                </a:rPr>
                <a:t>Any Questions?</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3000"/>
                                  </p:stCondLst>
                                  <p:childTnLst>
                                    <p:set>
                                      <p:cBhvr>
                                        <p:cTn id="6" dur="1" fill="hold">
                                          <p:stCondLst>
                                            <p:cond delay="0"/>
                                          </p:stCondLst>
                                        </p:cTn>
                                        <p:tgtEl>
                                          <p:spTgt spid="768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ooter Placeholder 2"/>
          <p:cNvSpPr>
            <a:spLocks noGrp="1"/>
          </p:cNvSpPr>
          <p:nvPr>
            <p:ph type="ftr" sz="quarter" idx="11"/>
          </p:nvPr>
        </p:nvSpPr>
        <p:spPr/>
        <p:txBody>
          <a:bodyPr/>
          <a:lstStyle/>
          <a:p>
            <a:endParaRPr lang="en-GB"/>
          </a:p>
          <a:p>
            <a:endParaRPr lang="en-GB"/>
          </a:p>
        </p:txBody>
      </p:sp>
      <p:pic>
        <p:nvPicPr>
          <p:cNvPr id="77827" name="Picture 3" descr="H009"/>
          <p:cNvPicPr>
            <a:picLocks noChangeAspect="1" noChangeArrowheads="1"/>
          </p:cNvPicPr>
          <p:nvPr/>
        </p:nvPicPr>
        <p:blipFill>
          <a:blip r:embed="rId2" cstate="print"/>
          <a:srcRect/>
          <a:stretch>
            <a:fillRect/>
          </a:stretch>
        </p:blipFill>
        <p:spPr bwMode="auto">
          <a:xfrm>
            <a:off x="2340864" y="121920"/>
            <a:ext cx="4532884" cy="6622271"/>
          </a:xfrm>
          <a:prstGeom prst="rect">
            <a:avLst/>
          </a:prstGeom>
          <a:noFill/>
        </p:spPr>
      </p:pic>
      <p:sp>
        <p:nvSpPr>
          <p:cNvPr id="6" name="Title 3"/>
          <p:cNvSpPr txBox="1">
            <a:spLocks/>
          </p:cNvSpPr>
          <p:nvPr/>
        </p:nvSpPr>
        <p:spPr>
          <a:xfrm rot="235682">
            <a:off x="257983" y="4245947"/>
            <a:ext cx="8892276" cy="2020943"/>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GB" sz="11500" b="1" i="0" u="none" strike="noStrike" kern="0" normalizeH="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uLnTx/>
                <a:uFillTx/>
                <a:latin typeface="Segoe Print" pitchFamily="2" charset="0"/>
                <a:ea typeface="+mj-ea"/>
                <a:cs typeface="+mj-cs"/>
              </a:rPr>
              <a:t>Thank you</a:t>
            </a:r>
          </a:p>
        </p:txBody>
      </p:sp>
    </p:spTree>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Anatomy</a:t>
            </a:r>
          </a:p>
        </p:txBody>
      </p:sp>
      <p:sp>
        <p:nvSpPr>
          <p:cNvPr id="13" name="Text Placeholder 12"/>
          <p:cNvSpPr>
            <a:spLocks noGrp="1"/>
          </p:cNvSpPr>
          <p:nvPr>
            <p:ph type="body" idx="1"/>
          </p:nvPr>
        </p:nvSpPr>
        <p:spPr/>
        <p:txBody>
          <a:bodyPr/>
          <a:lstStyle/>
          <a:p>
            <a:endParaRPr lang="en-GB" dirty="0"/>
          </a:p>
        </p:txBody>
      </p:sp>
      <p:sp>
        <p:nvSpPr>
          <p:cNvPr id="4" name="Footer Placeholder 3"/>
          <p:cNvSpPr>
            <a:spLocks noGrp="1"/>
          </p:cNvSpPr>
          <p:nvPr>
            <p:ph type="ftr" sz="quarter" idx="11"/>
          </p:nvPr>
        </p:nvSpPr>
        <p:spPr/>
        <p:txBody>
          <a:bodyPr/>
          <a:lstStyle/>
          <a:p>
            <a:endParaRPr lang="en-GB" dirty="0"/>
          </a:p>
          <a:p>
            <a:endParaRPr lang="en-GB" dirty="0"/>
          </a:p>
        </p:txBody>
      </p:sp>
    </p:spTree>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showMasterSp="0" showMasterPhAnim="0" show="0">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a:lstStyle/>
          <a:p>
            <a:endParaRPr lang="en-GB"/>
          </a:p>
        </p:txBody>
      </p:sp>
      <p:sp>
        <p:nvSpPr>
          <p:cNvPr id="29" name="Footer Placeholder 3"/>
          <p:cNvSpPr>
            <a:spLocks noGrp="1"/>
          </p:cNvSpPr>
          <p:nvPr>
            <p:ph type="ftr" sz="quarter" idx="11"/>
          </p:nvPr>
        </p:nvSpPr>
        <p:spPr/>
        <p:txBody>
          <a:bodyPr/>
          <a:lstStyle/>
          <a:p>
            <a:endParaRPr lang="en-GB" dirty="0"/>
          </a:p>
          <a:p>
            <a:endParaRPr lang="en-GB" dirty="0"/>
          </a:p>
        </p:txBody>
      </p:sp>
      <p:pic>
        <p:nvPicPr>
          <p:cNvPr id="8195" name="Picture 3" descr="H047"/>
          <p:cNvPicPr>
            <a:picLocks noChangeAspect="1" noChangeArrowheads="1"/>
          </p:cNvPicPr>
          <p:nvPr/>
        </p:nvPicPr>
        <p:blipFill>
          <a:blip r:embed="rId3" cstate="print"/>
          <a:srcRect/>
          <a:stretch>
            <a:fillRect/>
          </a:stretch>
        </p:blipFill>
        <p:spPr bwMode="auto">
          <a:xfrm>
            <a:off x="395288" y="1412875"/>
            <a:ext cx="8424862" cy="48418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8196" name="Group 4"/>
          <p:cNvGrpSpPr>
            <a:grpSpLocks/>
          </p:cNvGrpSpPr>
          <p:nvPr/>
        </p:nvGrpSpPr>
        <p:grpSpPr bwMode="auto">
          <a:xfrm>
            <a:off x="684213" y="1557338"/>
            <a:ext cx="2376487" cy="1081087"/>
            <a:chOff x="431" y="981"/>
            <a:chExt cx="1497" cy="681"/>
          </a:xfrm>
        </p:grpSpPr>
        <p:sp>
          <p:nvSpPr>
            <p:cNvPr id="8197" name="AutoShape 5"/>
            <p:cNvSpPr>
              <a:spLocks noChangeArrowheads="1"/>
            </p:cNvSpPr>
            <p:nvPr/>
          </p:nvSpPr>
          <p:spPr bwMode="auto">
            <a:xfrm flipH="1">
              <a:off x="431" y="981"/>
              <a:ext cx="1497" cy="681"/>
            </a:xfrm>
            <a:prstGeom prst="wedgeRoundRectCallout">
              <a:avLst>
                <a:gd name="adj1" fmla="val -105847"/>
                <a:gd name="adj2" fmla="val 147060"/>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dirty="0"/>
            </a:p>
          </p:txBody>
        </p:sp>
        <p:sp>
          <p:nvSpPr>
            <p:cNvPr id="8198" name="Text Box 6"/>
            <p:cNvSpPr txBox="1">
              <a:spLocks noChangeArrowheads="1"/>
            </p:cNvSpPr>
            <p:nvPr/>
          </p:nvSpPr>
          <p:spPr bwMode="auto">
            <a:xfrm>
              <a:off x="522" y="1253"/>
              <a:ext cx="1360" cy="250"/>
            </a:xfrm>
            <a:prstGeom prst="rect">
              <a:avLst/>
            </a:prstGeom>
            <a:noFill/>
            <a:ln w="9525">
              <a:noFill/>
              <a:miter lim="800000"/>
              <a:headEnd/>
              <a:tailEnd/>
            </a:ln>
            <a:effectLst/>
          </p:spPr>
          <p:txBody>
            <a:bodyPr>
              <a:spAutoFit/>
            </a:bodyPr>
            <a:lstStyle/>
            <a:p>
              <a:pPr algn="ctr">
                <a:spcBef>
                  <a:spcPct val="50000"/>
                </a:spcBef>
              </a:pPr>
              <a:r>
                <a:rPr lang="en-GB" sz="2000" b="1" dirty="0">
                  <a:solidFill>
                    <a:schemeClr val="tx1"/>
                  </a:solidFill>
                </a:rPr>
                <a:t>Laminae</a:t>
              </a:r>
            </a:p>
          </p:txBody>
        </p:sp>
      </p:grpSp>
      <p:grpSp>
        <p:nvGrpSpPr>
          <p:cNvPr id="8199" name="Group 7"/>
          <p:cNvGrpSpPr>
            <a:grpSpLocks/>
          </p:cNvGrpSpPr>
          <p:nvPr/>
        </p:nvGrpSpPr>
        <p:grpSpPr bwMode="auto">
          <a:xfrm>
            <a:off x="611188" y="2924175"/>
            <a:ext cx="2376487" cy="1368425"/>
            <a:chOff x="385" y="1842"/>
            <a:chExt cx="1497" cy="862"/>
          </a:xfrm>
        </p:grpSpPr>
        <p:sp>
          <p:nvSpPr>
            <p:cNvPr id="8200" name="AutoShape 8"/>
            <p:cNvSpPr>
              <a:spLocks noChangeArrowheads="1"/>
            </p:cNvSpPr>
            <p:nvPr/>
          </p:nvSpPr>
          <p:spPr bwMode="auto">
            <a:xfrm flipH="1">
              <a:off x="385" y="1888"/>
              <a:ext cx="1497" cy="816"/>
            </a:xfrm>
            <a:prstGeom prst="wedgeRoundRectCallout">
              <a:avLst>
                <a:gd name="adj1" fmla="val -72449"/>
                <a:gd name="adj2" fmla="val 58699"/>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dirty="0"/>
            </a:p>
          </p:txBody>
        </p:sp>
        <p:sp>
          <p:nvSpPr>
            <p:cNvPr id="8201" name="Text Box 9"/>
            <p:cNvSpPr txBox="1">
              <a:spLocks noChangeArrowheads="1"/>
            </p:cNvSpPr>
            <p:nvPr/>
          </p:nvSpPr>
          <p:spPr bwMode="auto">
            <a:xfrm>
              <a:off x="476" y="1842"/>
              <a:ext cx="1360" cy="826"/>
            </a:xfrm>
            <a:prstGeom prst="rect">
              <a:avLst/>
            </a:prstGeom>
            <a:noFill/>
            <a:ln w="9525">
              <a:noFill/>
              <a:miter lim="800000"/>
              <a:headEnd/>
              <a:tailEnd/>
            </a:ln>
            <a:effectLst/>
          </p:spPr>
          <p:txBody>
            <a:bodyPr>
              <a:spAutoFit/>
            </a:bodyPr>
            <a:lstStyle/>
            <a:p>
              <a:pPr algn="ctr">
                <a:spcBef>
                  <a:spcPct val="50000"/>
                </a:spcBef>
              </a:pPr>
              <a:r>
                <a:rPr lang="en-GB" sz="2000" b="1" dirty="0">
                  <a:solidFill>
                    <a:schemeClr val="tx1"/>
                  </a:solidFill>
                </a:rPr>
                <a:t>White </a:t>
              </a:r>
              <a:r>
                <a:rPr lang="en-GB" sz="2000" b="1" dirty="0" err="1">
                  <a:solidFill>
                    <a:schemeClr val="tx1"/>
                  </a:solidFill>
                </a:rPr>
                <a:t>unpigmented</a:t>
              </a:r>
              <a:r>
                <a:rPr lang="en-GB" sz="2000" b="1" dirty="0">
                  <a:solidFill>
                    <a:schemeClr val="tx1"/>
                  </a:solidFill>
                </a:rPr>
                <a:t> hoof or Stratum </a:t>
              </a:r>
              <a:r>
                <a:rPr lang="en-GB" sz="2000" b="1" dirty="0" err="1">
                  <a:solidFill>
                    <a:schemeClr val="tx1"/>
                  </a:solidFill>
                </a:rPr>
                <a:t>internum</a:t>
              </a:r>
              <a:endParaRPr lang="en-GB" sz="2000" b="1" dirty="0">
                <a:solidFill>
                  <a:schemeClr val="tx1"/>
                </a:solidFill>
              </a:endParaRPr>
            </a:p>
          </p:txBody>
        </p:sp>
      </p:grpSp>
      <p:grpSp>
        <p:nvGrpSpPr>
          <p:cNvPr id="8202" name="Group 10"/>
          <p:cNvGrpSpPr>
            <a:grpSpLocks/>
          </p:cNvGrpSpPr>
          <p:nvPr/>
        </p:nvGrpSpPr>
        <p:grpSpPr bwMode="auto">
          <a:xfrm>
            <a:off x="6516688" y="1052513"/>
            <a:ext cx="2376487" cy="1081087"/>
            <a:chOff x="4105" y="663"/>
            <a:chExt cx="1497" cy="681"/>
          </a:xfrm>
        </p:grpSpPr>
        <p:sp>
          <p:nvSpPr>
            <p:cNvPr id="8203" name="AutoShape 11"/>
            <p:cNvSpPr>
              <a:spLocks noChangeArrowheads="1"/>
            </p:cNvSpPr>
            <p:nvPr/>
          </p:nvSpPr>
          <p:spPr bwMode="auto">
            <a:xfrm flipH="1">
              <a:off x="4105" y="663"/>
              <a:ext cx="1497" cy="681"/>
            </a:xfrm>
            <a:prstGeom prst="wedgeRoundRectCallout">
              <a:avLst>
                <a:gd name="adj1" fmla="val 95421"/>
                <a:gd name="adj2" fmla="val 166884"/>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8204" name="Text Box 12"/>
            <p:cNvSpPr txBox="1">
              <a:spLocks noChangeArrowheads="1"/>
            </p:cNvSpPr>
            <p:nvPr/>
          </p:nvSpPr>
          <p:spPr bwMode="auto">
            <a:xfrm>
              <a:off x="4195" y="799"/>
              <a:ext cx="1315" cy="442"/>
            </a:xfrm>
            <a:prstGeom prst="rect">
              <a:avLst/>
            </a:prstGeom>
            <a:noFill/>
            <a:ln w="9525">
              <a:noFill/>
              <a:miter lim="800000"/>
              <a:headEnd/>
              <a:tailEnd/>
            </a:ln>
            <a:effectLst/>
          </p:spPr>
          <p:txBody>
            <a:bodyPr>
              <a:spAutoFit/>
            </a:bodyPr>
            <a:lstStyle/>
            <a:p>
              <a:pPr algn="ctr">
                <a:spcBef>
                  <a:spcPct val="50000"/>
                </a:spcBef>
              </a:pPr>
              <a:r>
                <a:rPr lang="en-GB" sz="2000" b="1" dirty="0">
                  <a:solidFill>
                    <a:schemeClr val="tx1"/>
                  </a:solidFill>
                </a:rPr>
                <a:t>Pedal bone or Distal phalanx</a:t>
              </a:r>
            </a:p>
          </p:txBody>
        </p:sp>
      </p:grpSp>
      <p:grpSp>
        <p:nvGrpSpPr>
          <p:cNvPr id="8205" name="Group 13"/>
          <p:cNvGrpSpPr>
            <a:grpSpLocks/>
          </p:cNvGrpSpPr>
          <p:nvPr/>
        </p:nvGrpSpPr>
        <p:grpSpPr bwMode="auto">
          <a:xfrm>
            <a:off x="465138" y="5038725"/>
            <a:ext cx="2376487" cy="1081088"/>
            <a:chOff x="339" y="3022"/>
            <a:chExt cx="1497" cy="681"/>
          </a:xfrm>
        </p:grpSpPr>
        <p:sp>
          <p:nvSpPr>
            <p:cNvPr id="8206" name="AutoShape 14"/>
            <p:cNvSpPr>
              <a:spLocks noChangeArrowheads="1"/>
            </p:cNvSpPr>
            <p:nvPr/>
          </p:nvSpPr>
          <p:spPr bwMode="auto">
            <a:xfrm flipH="1">
              <a:off x="339" y="3022"/>
              <a:ext cx="1497" cy="681"/>
            </a:xfrm>
            <a:prstGeom prst="wedgeRoundRectCallout">
              <a:avLst>
                <a:gd name="adj1" fmla="val -95829"/>
                <a:gd name="adj2" fmla="val -105213"/>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8207" name="Text Box 15"/>
            <p:cNvSpPr txBox="1">
              <a:spLocks noChangeArrowheads="1"/>
            </p:cNvSpPr>
            <p:nvPr/>
          </p:nvSpPr>
          <p:spPr bwMode="auto">
            <a:xfrm>
              <a:off x="430" y="3073"/>
              <a:ext cx="1360" cy="442"/>
            </a:xfrm>
            <a:prstGeom prst="rect">
              <a:avLst/>
            </a:prstGeom>
            <a:noFill/>
            <a:ln w="9525">
              <a:noFill/>
              <a:miter lim="800000"/>
              <a:headEnd/>
              <a:tailEnd/>
            </a:ln>
            <a:effectLst/>
          </p:spPr>
          <p:txBody>
            <a:bodyPr>
              <a:spAutoFit/>
            </a:bodyPr>
            <a:lstStyle/>
            <a:p>
              <a:pPr algn="ctr">
                <a:spcBef>
                  <a:spcPct val="50000"/>
                </a:spcBef>
              </a:pPr>
              <a:r>
                <a:rPr lang="en-GB" sz="2000" b="1" dirty="0">
                  <a:solidFill>
                    <a:schemeClr val="tx1"/>
                  </a:solidFill>
                </a:rPr>
                <a:t>Corium or sensitive tissue</a:t>
              </a:r>
            </a:p>
          </p:txBody>
        </p:sp>
      </p:grpSp>
      <p:grpSp>
        <p:nvGrpSpPr>
          <p:cNvPr id="8208" name="Group 16"/>
          <p:cNvGrpSpPr>
            <a:grpSpLocks/>
          </p:cNvGrpSpPr>
          <p:nvPr/>
        </p:nvGrpSpPr>
        <p:grpSpPr bwMode="auto">
          <a:xfrm>
            <a:off x="5724525" y="3716338"/>
            <a:ext cx="2376488" cy="1081087"/>
            <a:chOff x="3606" y="2341"/>
            <a:chExt cx="1497" cy="681"/>
          </a:xfrm>
        </p:grpSpPr>
        <p:sp>
          <p:nvSpPr>
            <p:cNvPr id="8209" name="AutoShape 17"/>
            <p:cNvSpPr>
              <a:spLocks noChangeArrowheads="1"/>
            </p:cNvSpPr>
            <p:nvPr/>
          </p:nvSpPr>
          <p:spPr bwMode="auto">
            <a:xfrm flipH="1">
              <a:off x="3606" y="2341"/>
              <a:ext cx="1497" cy="681"/>
            </a:xfrm>
            <a:prstGeom prst="wedgeRoundRectCallout">
              <a:avLst>
                <a:gd name="adj1" fmla="val 136569"/>
                <a:gd name="adj2" fmla="val -64542"/>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8210" name="Text Box 18"/>
            <p:cNvSpPr txBox="1">
              <a:spLocks noChangeArrowheads="1"/>
            </p:cNvSpPr>
            <p:nvPr/>
          </p:nvSpPr>
          <p:spPr bwMode="auto">
            <a:xfrm>
              <a:off x="3696" y="2432"/>
              <a:ext cx="1360" cy="586"/>
            </a:xfrm>
            <a:prstGeom prst="rect">
              <a:avLst/>
            </a:prstGeom>
            <a:noFill/>
            <a:ln w="9525">
              <a:noFill/>
              <a:miter lim="800000"/>
              <a:headEnd/>
              <a:tailEnd/>
            </a:ln>
            <a:effectLst/>
          </p:spPr>
          <p:txBody>
            <a:bodyPr>
              <a:spAutoFit/>
            </a:bodyPr>
            <a:lstStyle/>
            <a:p>
              <a:pPr algn="ctr">
                <a:spcBef>
                  <a:spcPct val="50000"/>
                </a:spcBef>
              </a:pPr>
              <a:r>
                <a:rPr lang="en-GB" sz="2000" b="1" dirty="0">
                  <a:solidFill>
                    <a:schemeClr val="tx1"/>
                  </a:solidFill>
                </a:rPr>
                <a:t>Curved hoof wall</a:t>
              </a:r>
            </a:p>
            <a:p>
              <a:pPr algn="ctr">
                <a:spcBef>
                  <a:spcPct val="50000"/>
                </a:spcBef>
              </a:pPr>
              <a:r>
                <a:rPr lang="en-GB" sz="1000" b="1" dirty="0">
                  <a:solidFill>
                    <a:schemeClr val="tx1"/>
                  </a:solidFill>
                </a:rPr>
                <a:t>(Strong hoof)</a:t>
              </a:r>
            </a:p>
          </p:txBody>
        </p:sp>
      </p:grpSp>
      <p:grpSp>
        <p:nvGrpSpPr>
          <p:cNvPr id="8211" name="Group 19"/>
          <p:cNvGrpSpPr>
            <a:grpSpLocks/>
          </p:cNvGrpSpPr>
          <p:nvPr/>
        </p:nvGrpSpPr>
        <p:grpSpPr bwMode="auto">
          <a:xfrm>
            <a:off x="6516688" y="2638425"/>
            <a:ext cx="2376487" cy="1081088"/>
            <a:chOff x="4105" y="1662"/>
            <a:chExt cx="1497" cy="681"/>
          </a:xfrm>
        </p:grpSpPr>
        <p:sp>
          <p:nvSpPr>
            <p:cNvPr id="8212" name="AutoShape 20"/>
            <p:cNvSpPr>
              <a:spLocks noChangeArrowheads="1"/>
            </p:cNvSpPr>
            <p:nvPr/>
          </p:nvSpPr>
          <p:spPr bwMode="auto">
            <a:xfrm flipH="1">
              <a:off x="4105" y="1662"/>
              <a:ext cx="1497" cy="681"/>
            </a:xfrm>
            <a:prstGeom prst="wedgeRoundRectCallout">
              <a:avLst>
                <a:gd name="adj1" fmla="val 4972"/>
                <a:gd name="adj2" fmla="val 185389"/>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8213" name="Text Box 21"/>
            <p:cNvSpPr txBox="1">
              <a:spLocks noChangeArrowheads="1"/>
            </p:cNvSpPr>
            <p:nvPr/>
          </p:nvSpPr>
          <p:spPr bwMode="auto">
            <a:xfrm>
              <a:off x="4195" y="1798"/>
              <a:ext cx="1315" cy="442"/>
            </a:xfrm>
            <a:prstGeom prst="rect">
              <a:avLst/>
            </a:prstGeom>
            <a:noFill/>
            <a:ln w="9525">
              <a:noFill/>
              <a:miter lim="800000"/>
              <a:headEnd/>
              <a:tailEnd/>
            </a:ln>
            <a:effectLst/>
          </p:spPr>
          <p:txBody>
            <a:bodyPr>
              <a:spAutoFit/>
            </a:bodyPr>
            <a:lstStyle/>
            <a:p>
              <a:pPr algn="ctr">
                <a:spcBef>
                  <a:spcPct val="50000"/>
                </a:spcBef>
              </a:pPr>
              <a:r>
                <a:rPr lang="en-GB" sz="2000" b="1">
                  <a:solidFill>
                    <a:schemeClr val="tx1"/>
                  </a:solidFill>
                </a:rPr>
                <a:t>Hoof capsule Frog</a:t>
              </a:r>
            </a:p>
          </p:txBody>
        </p:sp>
      </p:grpSp>
      <p:grpSp>
        <p:nvGrpSpPr>
          <p:cNvPr id="8214" name="Group 22"/>
          <p:cNvGrpSpPr>
            <a:grpSpLocks/>
          </p:cNvGrpSpPr>
          <p:nvPr/>
        </p:nvGrpSpPr>
        <p:grpSpPr bwMode="auto">
          <a:xfrm>
            <a:off x="828675" y="2638425"/>
            <a:ext cx="2376488" cy="1081088"/>
            <a:chOff x="522" y="1662"/>
            <a:chExt cx="1497" cy="681"/>
          </a:xfrm>
        </p:grpSpPr>
        <p:sp>
          <p:nvSpPr>
            <p:cNvPr id="8215" name="AutoShape 23"/>
            <p:cNvSpPr>
              <a:spLocks noChangeArrowheads="1"/>
            </p:cNvSpPr>
            <p:nvPr/>
          </p:nvSpPr>
          <p:spPr bwMode="auto">
            <a:xfrm flipH="1">
              <a:off x="522" y="1662"/>
              <a:ext cx="1497" cy="681"/>
            </a:xfrm>
            <a:prstGeom prst="wedgeRoundRectCallout">
              <a:avLst>
                <a:gd name="adj1" fmla="val -91218"/>
                <a:gd name="adj2" fmla="val 173639"/>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8216" name="Text Box 24"/>
            <p:cNvSpPr txBox="1">
              <a:spLocks noChangeArrowheads="1"/>
            </p:cNvSpPr>
            <p:nvPr/>
          </p:nvSpPr>
          <p:spPr bwMode="auto">
            <a:xfrm>
              <a:off x="612" y="1798"/>
              <a:ext cx="1315" cy="442"/>
            </a:xfrm>
            <a:prstGeom prst="rect">
              <a:avLst/>
            </a:prstGeom>
            <a:noFill/>
            <a:ln w="9525">
              <a:noFill/>
              <a:miter lim="800000"/>
              <a:headEnd/>
              <a:tailEnd/>
            </a:ln>
            <a:effectLst/>
          </p:spPr>
          <p:txBody>
            <a:bodyPr>
              <a:spAutoFit/>
            </a:bodyPr>
            <a:lstStyle/>
            <a:p>
              <a:pPr algn="ctr">
                <a:spcBef>
                  <a:spcPct val="50000"/>
                </a:spcBef>
              </a:pPr>
              <a:r>
                <a:rPr lang="en-GB" sz="2000" b="1">
                  <a:solidFill>
                    <a:schemeClr val="tx1"/>
                  </a:solidFill>
                </a:rPr>
                <a:t>Hoof capsule Sole</a:t>
              </a:r>
            </a:p>
          </p:txBody>
        </p:sp>
      </p:grpSp>
      <p:grpSp>
        <p:nvGrpSpPr>
          <p:cNvPr id="8217" name="Group 25"/>
          <p:cNvGrpSpPr>
            <a:grpSpLocks/>
          </p:cNvGrpSpPr>
          <p:nvPr/>
        </p:nvGrpSpPr>
        <p:grpSpPr bwMode="auto">
          <a:xfrm>
            <a:off x="1871663" y="1374775"/>
            <a:ext cx="2376487" cy="1081088"/>
            <a:chOff x="1179" y="866"/>
            <a:chExt cx="1497" cy="681"/>
          </a:xfrm>
        </p:grpSpPr>
        <p:sp>
          <p:nvSpPr>
            <p:cNvPr id="8218" name="AutoShape 26"/>
            <p:cNvSpPr>
              <a:spLocks noChangeArrowheads="1"/>
            </p:cNvSpPr>
            <p:nvPr/>
          </p:nvSpPr>
          <p:spPr bwMode="auto">
            <a:xfrm flipH="1">
              <a:off x="1179" y="866"/>
              <a:ext cx="1497" cy="681"/>
            </a:xfrm>
            <a:prstGeom prst="wedgeRoundRectCallout">
              <a:avLst>
                <a:gd name="adj1" fmla="val -58954"/>
                <a:gd name="adj2" fmla="val 94051"/>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8219" name="Text Box 27"/>
            <p:cNvSpPr txBox="1">
              <a:spLocks noChangeArrowheads="1"/>
            </p:cNvSpPr>
            <p:nvPr/>
          </p:nvSpPr>
          <p:spPr bwMode="auto">
            <a:xfrm>
              <a:off x="1269" y="1002"/>
              <a:ext cx="1315" cy="442"/>
            </a:xfrm>
            <a:prstGeom prst="rect">
              <a:avLst/>
            </a:prstGeom>
            <a:noFill/>
            <a:ln w="9525">
              <a:noFill/>
              <a:miter lim="800000"/>
              <a:headEnd/>
              <a:tailEnd/>
            </a:ln>
            <a:effectLst/>
          </p:spPr>
          <p:txBody>
            <a:bodyPr>
              <a:spAutoFit/>
            </a:bodyPr>
            <a:lstStyle/>
            <a:p>
              <a:pPr algn="ctr">
                <a:spcBef>
                  <a:spcPct val="50000"/>
                </a:spcBef>
              </a:pPr>
              <a:r>
                <a:rPr lang="en-GB" sz="2000" b="1" dirty="0">
                  <a:solidFill>
                    <a:schemeClr val="tx1"/>
                  </a:solidFill>
                </a:rPr>
                <a:t>Hoof capsule Wall</a:t>
              </a:r>
            </a:p>
          </p:txBody>
        </p:sp>
      </p:grpSp>
      <p:sp>
        <p:nvSpPr>
          <p:cNvPr id="33" name="AutoShape 11"/>
          <p:cNvSpPr>
            <a:spLocks noChangeArrowheads="1"/>
          </p:cNvSpPr>
          <p:nvPr/>
        </p:nvSpPr>
        <p:spPr bwMode="auto">
          <a:xfrm flipH="1">
            <a:off x="6413056" y="2951417"/>
            <a:ext cx="2376487" cy="1081087"/>
          </a:xfrm>
          <a:prstGeom prst="wedgeRoundRectCallout">
            <a:avLst>
              <a:gd name="adj1" fmla="val 80415"/>
              <a:gd name="adj2" fmla="val -160447"/>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r>
              <a:rPr lang="en-US" sz="2000" b="1" dirty="0">
                <a:solidFill>
                  <a:schemeClr val="tx1"/>
                </a:solidFill>
              </a:rPr>
              <a:t>Coronary band or coronary corium</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9"/>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819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205"/>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819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02"/>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820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208"/>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820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8208"/>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33"/>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821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21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2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8211"/>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8217"/>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82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Lst>
  </p:timing>
</p:sld>
</file>

<file path=ppt/slides/slide8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274638"/>
            <a:ext cx="8229600" cy="944562"/>
          </a:xfrm>
        </p:spPr>
        <p:txBody>
          <a:bodyPr/>
          <a:lstStyle/>
          <a:p>
            <a:r>
              <a:rPr lang="en-GB" dirty="0"/>
              <a:t>Founder</a:t>
            </a:r>
          </a:p>
        </p:txBody>
      </p:sp>
      <p:sp>
        <p:nvSpPr>
          <p:cNvPr id="3" name="Footer Placeholder 2"/>
          <p:cNvSpPr>
            <a:spLocks noGrp="1"/>
          </p:cNvSpPr>
          <p:nvPr>
            <p:ph type="ftr" sz="quarter" idx="11"/>
          </p:nvPr>
        </p:nvSpPr>
        <p:spPr/>
        <p:txBody>
          <a:bodyPr/>
          <a:lstStyle/>
          <a:p>
            <a:endParaRPr lang="en-GB"/>
          </a:p>
          <a:p>
            <a:endParaRPr lang="en-GB"/>
          </a:p>
        </p:txBody>
      </p:sp>
      <p:pic>
        <p:nvPicPr>
          <p:cNvPr id="4" name="Picture 3" descr="B104.jpg"/>
          <p:cNvPicPr>
            <a:picLocks noChangeAspect="1"/>
          </p:cNvPicPr>
          <p:nvPr/>
        </p:nvPicPr>
        <p:blipFill>
          <a:blip r:embed="rId2" cstate="print">
            <a:lum contrast="10000"/>
          </a:blip>
          <a:stretch>
            <a:fillRect/>
          </a:stretch>
        </p:blipFill>
        <p:spPr>
          <a:xfrm>
            <a:off x="361949" y="1047510"/>
            <a:ext cx="8562975" cy="54217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8" name="Group 7"/>
          <p:cNvGrpSpPr/>
          <p:nvPr/>
        </p:nvGrpSpPr>
        <p:grpSpPr>
          <a:xfrm>
            <a:off x="560386" y="1514475"/>
            <a:ext cx="2376488" cy="485775"/>
            <a:chOff x="579436" y="1524000"/>
            <a:chExt cx="2376488" cy="485775"/>
          </a:xfrm>
        </p:grpSpPr>
        <p:sp>
          <p:nvSpPr>
            <p:cNvPr id="6" name="AutoShape 14"/>
            <p:cNvSpPr>
              <a:spLocks noChangeArrowheads="1"/>
            </p:cNvSpPr>
            <p:nvPr/>
          </p:nvSpPr>
          <p:spPr bwMode="auto">
            <a:xfrm flipH="1">
              <a:off x="579437" y="1562100"/>
              <a:ext cx="2376487" cy="438150"/>
            </a:xfrm>
            <a:prstGeom prst="wedgeRoundRectCallout">
              <a:avLst>
                <a:gd name="adj1" fmla="val -137913"/>
                <a:gd name="adj2" fmla="val -44420"/>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r>
                <a:rPr lang="en-US" dirty="0">
                  <a:solidFill>
                    <a:schemeClr val="tx1"/>
                  </a:solidFill>
                </a:rPr>
                <a:t>Entrapment</a:t>
              </a:r>
            </a:p>
          </p:txBody>
        </p:sp>
        <p:sp>
          <p:nvSpPr>
            <p:cNvPr id="7" name="AutoShape 14"/>
            <p:cNvSpPr>
              <a:spLocks noChangeArrowheads="1"/>
            </p:cNvSpPr>
            <p:nvPr/>
          </p:nvSpPr>
          <p:spPr bwMode="auto">
            <a:xfrm flipH="1">
              <a:off x="579436" y="1524000"/>
              <a:ext cx="2376487" cy="485775"/>
            </a:xfrm>
            <a:prstGeom prst="wedgeRoundRectCallout">
              <a:avLst>
                <a:gd name="adj1" fmla="val -106250"/>
                <a:gd name="adj2" fmla="val 711719"/>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r>
                <a:rPr lang="en-US" sz="2000" b="1" dirty="0">
                  <a:solidFill>
                    <a:schemeClr val="tx1"/>
                  </a:solidFill>
                </a:rPr>
                <a:t>Entrapment</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8"/>
                                        </p:tgtEl>
                                      </p:cBhvr>
                                    </p:animEffect>
                                    <p:set>
                                      <p:cBhvr>
                                        <p:cTn id="12"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GB" dirty="0"/>
              <a:t>Anatomy</a:t>
            </a:r>
          </a:p>
        </p:txBody>
      </p:sp>
      <p:sp>
        <p:nvSpPr>
          <p:cNvPr id="17" name="Footer Placeholder 3"/>
          <p:cNvSpPr>
            <a:spLocks noGrp="1"/>
          </p:cNvSpPr>
          <p:nvPr>
            <p:ph type="ftr" sz="quarter" idx="11"/>
          </p:nvPr>
        </p:nvSpPr>
        <p:spPr/>
        <p:txBody>
          <a:bodyPr/>
          <a:lstStyle/>
          <a:p>
            <a:endParaRPr lang="en-GB"/>
          </a:p>
          <a:p>
            <a:endParaRPr lang="en-GB"/>
          </a:p>
        </p:txBody>
      </p:sp>
      <p:pic>
        <p:nvPicPr>
          <p:cNvPr id="9219" name="Picture 3" descr="E043"/>
          <p:cNvPicPr>
            <a:picLocks noChangeAspect="1" noChangeArrowheads="1"/>
          </p:cNvPicPr>
          <p:nvPr/>
        </p:nvPicPr>
        <p:blipFill>
          <a:blip r:embed="rId3" cstate="print"/>
          <a:srcRect/>
          <a:stretch>
            <a:fillRect/>
          </a:stretch>
        </p:blipFill>
        <p:spPr bwMode="auto">
          <a:xfrm>
            <a:off x="395288" y="1196975"/>
            <a:ext cx="8388350" cy="48609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9220" name="Group 4"/>
          <p:cNvGrpSpPr>
            <a:grpSpLocks/>
          </p:cNvGrpSpPr>
          <p:nvPr/>
        </p:nvGrpSpPr>
        <p:grpSpPr bwMode="auto">
          <a:xfrm>
            <a:off x="250825" y="3500438"/>
            <a:ext cx="2376488" cy="1081087"/>
            <a:chOff x="158" y="2205"/>
            <a:chExt cx="1497" cy="681"/>
          </a:xfrm>
        </p:grpSpPr>
        <p:sp>
          <p:nvSpPr>
            <p:cNvPr id="9221" name="AutoShape 5"/>
            <p:cNvSpPr>
              <a:spLocks noChangeArrowheads="1"/>
            </p:cNvSpPr>
            <p:nvPr/>
          </p:nvSpPr>
          <p:spPr bwMode="auto">
            <a:xfrm flipH="1">
              <a:off x="158" y="2205"/>
              <a:ext cx="1497" cy="681"/>
            </a:xfrm>
            <a:prstGeom prst="wedgeRoundRectCallout">
              <a:avLst>
                <a:gd name="adj1" fmla="val 3972"/>
                <a:gd name="adj2" fmla="val 155282"/>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9222" name="Text Box 6"/>
            <p:cNvSpPr txBox="1">
              <a:spLocks noChangeArrowheads="1"/>
            </p:cNvSpPr>
            <p:nvPr/>
          </p:nvSpPr>
          <p:spPr bwMode="auto">
            <a:xfrm>
              <a:off x="249" y="2477"/>
              <a:ext cx="1360" cy="250"/>
            </a:xfrm>
            <a:prstGeom prst="rect">
              <a:avLst/>
            </a:prstGeom>
            <a:noFill/>
            <a:ln w="9525">
              <a:noFill/>
              <a:miter lim="800000"/>
              <a:headEnd/>
              <a:tailEnd/>
            </a:ln>
            <a:effectLst/>
          </p:spPr>
          <p:txBody>
            <a:bodyPr>
              <a:spAutoFit/>
            </a:bodyPr>
            <a:lstStyle/>
            <a:p>
              <a:pPr algn="ctr">
                <a:spcBef>
                  <a:spcPct val="50000"/>
                </a:spcBef>
              </a:pPr>
              <a:r>
                <a:rPr lang="en-GB" sz="2000" b="1">
                  <a:solidFill>
                    <a:schemeClr val="tx1"/>
                  </a:solidFill>
                </a:rPr>
                <a:t>Hoof wall</a:t>
              </a:r>
            </a:p>
          </p:txBody>
        </p:sp>
      </p:grpSp>
      <p:grpSp>
        <p:nvGrpSpPr>
          <p:cNvPr id="9223" name="Group 7"/>
          <p:cNvGrpSpPr>
            <a:grpSpLocks/>
          </p:cNvGrpSpPr>
          <p:nvPr/>
        </p:nvGrpSpPr>
        <p:grpSpPr bwMode="auto">
          <a:xfrm>
            <a:off x="395288" y="260350"/>
            <a:ext cx="2376487" cy="1081088"/>
            <a:chOff x="249" y="164"/>
            <a:chExt cx="1497" cy="681"/>
          </a:xfrm>
        </p:grpSpPr>
        <p:sp>
          <p:nvSpPr>
            <p:cNvPr id="9224" name="AutoShape 8"/>
            <p:cNvSpPr>
              <a:spLocks noChangeArrowheads="1"/>
            </p:cNvSpPr>
            <p:nvPr/>
          </p:nvSpPr>
          <p:spPr bwMode="auto">
            <a:xfrm flipH="1">
              <a:off x="249" y="164"/>
              <a:ext cx="1497" cy="681"/>
            </a:xfrm>
            <a:prstGeom prst="wedgeRoundRectCallout">
              <a:avLst>
                <a:gd name="adj1" fmla="val -82801"/>
                <a:gd name="adj2" fmla="val 272171"/>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9225" name="Text Box 9"/>
            <p:cNvSpPr txBox="1">
              <a:spLocks noChangeArrowheads="1"/>
            </p:cNvSpPr>
            <p:nvPr/>
          </p:nvSpPr>
          <p:spPr bwMode="auto">
            <a:xfrm>
              <a:off x="385" y="209"/>
              <a:ext cx="1360" cy="634"/>
            </a:xfrm>
            <a:prstGeom prst="rect">
              <a:avLst/>
            </a:prstGeom>
            <a:noFill/>
            <a:ln w="9525">
              <a:noFill/>
              <a:miter lim="800000"/>
              <a:headEnd/>
              <a:tailEnd/>
            </a:ln>
            <a:effectLst/>
          </p:spPr>
          <p:txBody>
            <a:bodyPr>
              <a:spAutoFit/>
            </a:bodyPr>
            <a:lstStyle/>
            <a:p>
              <a:pPr algn="ctr">
                <a:spcBef>
                  <a:spcPct val="50000"/>
                </a:spcBef>
              </a:pPr>
              <a:r>
                <a:rPr lang="en-GB" sz="2000" b="1" dirty="0">
                  <a:solidFill>
                    <a:schemeClr val="tx1"/>
                  </a:solidFill>
                </a:rPr>
                <a:t>Primary &amp; secondary horny laminae</a:t>
              </a:r>
            </a:p>
          </p:txBody>
        </p:sp>
      </p:grpSp>
      <p:grpSp>
        <p:nvGrpSpPr>
          <p:cNvPr id="9226" name="Group 10"/>
          <p:cNvGrpSpPr>
            <a:grpSpLocks/>
          </p:cNvGrpSpPr>
          <p:nvPr/>
        </p:nvGrpSpPr>
        <p:grpSpPr bwMode="auto">
          <a:xfrm>
            <a:off x="4427538" y="3068638"/>
            <a:ext cx="2376487" cy="1081087"/>
            <a:chOff x="2789" y="1933"/>
            <a:chExt cx="1497" cy="681"/>
          </a:xfrm>
        </p:grpSpPr>
        <p:sp>
          <p:nvSpPr>
            <p:cNvPr id="9227" name="AutoShape 11"/>
            <p:cNvSpPr>
              <a:spLocks noChangeArrowheads="1"/>
            </p:cNvSpPr>
            <p:nvPr/>
          </p:nvSpPr>
          <p:spPr bwMode="auto">
            <a:xfrm flipH="1">
              <a:off x="2789" y="1933"/>
              <a:ext cx="1497" cy="681"/>
            </a:xfrm>
            <a:prstGeom prst="wedgeRoundRectCallout">
              <a:avLst>
                <a:gd name="adj1" fmla="val -88880"/>
                <a:gd name="adj2" fmla="val -7713"/>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9228" name="Text Box 12"/>
            <p:cNvSpPr txBox="1">
              <a:spLocks noChangeArrowheads="1"/>
            </p:cNvSpPr>
            <p:nvPr/>
          </p:nvSpPr>
          <p:spPr bwMode="auto">
            <a:xfrm>
              <a:off x="2880" y="2024"/>
              <a:ext cx="1360" cy="442"/>
            </a:xfrm>
            <a:prstGeom prst="rect">
              <a:avLst/>
            </a:prstGeom>
            <a:noFill/>
            <a:ln w="9525">
              <a:noFill/>
              <a:miter lim="800000"/>
              <a:headEnd/>
              <a:tailEnd/>
            </a:ln>
            <a:effectLst/>
          </p:spPr>
          <p:txBody>
            <a:bodyPr>
              <a:spAutoFit/>
            </a:bodyPr>
            <a:lstStyle/>
            <a:p>
              <a:pPr algn="ctr">
                <a:spcBef>
                  <a:spcPct val="50000"/>
                </a:spcBef>
              </a:pPr>
              <a:r>
                <a:rPr lang="en-GB" sz="2000" b="1" dirty="0">
                  <a:solidFill>
                    <a:schemeClr val="tx1"/>
                  </a:solidFill>
                </a:rPr>
                <a:t>Lamina corium &amp; blood vessels</a:t>
              </a:r>
            </a:p>
          </p:txBody>
        </p:sp>
      </p:grpSp>
      <p:grpSp>
        <p:nvGrpSpPr>
          <p:cNvPr id="9229" name="Group 13"/>
          <p:cNvGrpSpPr>
            <a:grpSpLocks/>
          </p:cNvGrpSpPr>
          <p:nvPr/>
        </p:nvGrpSpPr>
        <p:grpSpPr bwMode="auto">
          <a:xfrm>
            <a:off x="6767513" y="188913"/>
            <a:ext cx="2376487" cy="1081087"/>
            <a:chOff x="4263" y="119"/>
            <a:chExt cx="1497" cy="681"/>
          </a:xfrm>
        </p:grpSpPr>
        <p:sp>
          <p:nvSpPr>
            <p:cNvPr id="9230" name="AutoShape 14"/>
            <p:cNvSpPr>
              <a:spLocks noChangeArrowheads="1"/>
            </p:cNvSpPr>
            <p:nvPr/>
          </p:nvSpPr>
          <p:spPr bwMode="auto">
            <a:xfrm flipH="1">
              <a:off x="4263" y="119"/>
              <a:ext cx="1497" cy="681"/>
            </a:xfrm>
            <a:prstGeom prst="wedgeRoundRectCallout">
              <a:avLst>
                <a:gd name="adj1" fmla="val 53537"/>
                <a:gd name="adj2" fmla="val 121806"/>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endParaRPr lang="en-US"/>
            </a:p>
          </p:txBody>
        </p:sp>
        <p:sp>
          <p:nvSpPr>
            <p:cNvPr id="9231" name="Text Box 15"/>
            <p:cNvSpPr txBox="1">
              <a:spLocks noChangeArrowheads="1"/>
            </p:cNvSpPr>
            <p:nvPr/>
          </p:nvSpPr>
          <p:spPr bwMode="auto">
            <a:xfrm>
              <a:off x="4400" y="210"/>
              <a:ext cx="1360" cy="442"/>
            </a:xfrm>
            <a:prstGeom prst="rect">
              <a:avLst/>
            </a:prstGeom>
            <a:noFill/>
            <a:ln w="9525">
              <a:noFill/>
              <a:miter lim="800000"/>
              <a:headEnd/>
              <a:tailEnd/>
            </a:ln>
            <a:effectLst/>
          </p:spPr>
          <p:txBody>
            <a:bodyPr>
              <a:spAutoFit/>
            </a:bodyPr>
            <a:lstStyle/>
            <a:p>
              <a:pPr algn="ctr">
                <a:spcBef>
                  <a:spcPct val="50000"/>
                </a:spcBef>
              </a:pPr>
              <a:r>
                <a:rPr lang="en-GB" sz="2000" b="1">
                  <a:solidFill>
                    <a:schemeClr val="tx1"/>
                  </a:solidFill>
                </a:rPr>
                <a:t>Pedal bone or Distal phalanx</a:t>
              </a:r>
            </a:p>
          </p:txBody>
        </p:sp>
      </p:grpSp>
      <p:sp>
        <p:nvSpPr>
          <p:cNvPr id="23" name="AutoShape 8"/>
          <p:cNvSpPr>
            <a:spLocks noChangeArrowheads="1"/>
          </p:cNvSpPr>
          <p:nvPr/>
        </p:nvSpPr>
        <p:spPr bwMode="auto">
          <a:xfrm flipH="1">
            <a:off x="3864093" y="972308"/>
            <a:ext cx="2782366" cy="1081088"/>
          </a:xfrm>
          <a:prstGeom prst="wedgeRoundRectCallout">
            <a:avLst>
              <a:gd name="adj1" fmla="val -86235"/>
              <a:gd name="adj2" fmla="val 264597"/>
              <a:gd name="adj3" fmla="val 16667"/>
            </a:avLst>
          </a:prstGeom>
          <a:solidFill>
            <a:schemeClr val="bg1"/>
          </a:solidFill>
          <a:ln w="9525">
            <a:solidFill>
              <a:schemeClr val="tx1"/>
            </a:solidFill>
            <a:miter lim="800000"/>
            <a:headEnd/>
            <a:tailEnd/>
          </a:ln>
          <a:effectLst>
            <a:outerShdw blurRad="50800" dist="127000" dir="2700000" algn="tl" rotWithShape="0">
              <a:prstClr val="black">
                <a:alpha val="40000"/>
              </a:prstClr>
            </a:outerShdw>
          </a:effectLst>
        </p:spPr>
        <p:txBody>
          <a:bodyPr/>
          <a:lstStyle/>
          <a:p>
            <a:pPr algn="ctr"/>
            <a:r>
              <a:rPr lang="en-US" sz="2000" b="1" dirty="0">
                <a:solidFill>
                  <a:schemeClr val="tx1"/>
                </a:solidFill>
              </a:rPr>
              <a:t>Primary &amp; secondary sensitive </a:t>
            </a:r>
            <a:r>
              <a:rPr lang="en-US" sz="2000" b="1" dirty="0" err="1">
                <a:solidFill>
                  <a:schemeClr val="tx1"/>
                </a:solidFill>
              </a:rPr>
              <a:t>laminae</a:t>
            </a:r>
            <a:r>
              <a:rPr lang="en-US" sz="2000" b="1" dirty="0">
                <a:solidFill>
                  <a:schemeClr val="tx1"/>
                </a:solidFill>
              </a:rPr>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26"/>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922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223"/>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922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922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220"/>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2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92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3730D0-7706-485B-3967-AFA039C86ABF}"/>
              </a:ext>
            </a:extLst>
          </p:cNvPr>
          <p:cNvSpPr>
            <a:spLocks noGrp="1"/>
          </p:cNvSpPr>
          <p:nvPr>
            <p:ph type="title"/>
          </p:nvPr>
        </p:nvSpPr>
        <p:spPr/>
        <p:txBody>
          <a:bodyPr/>
          <a:lstStyle/>
          <a:p>
            <a:pPr algn="ctr"/>
            <a:r>
              <a:rPr lang="en-GB" b="1" dirty="0"/>
              <a:t>Normal hoof growth</a:t>
            </a:r>
          </a:p>
        </p:txBody>
      </p:sp>
      <p:sp>
        <p:nvSpPr>
          <p:cNvPr id="3" name="Footer Placeholder 2">
            <a:extLst>
              <a:ext uri="{FF2B5EF4-FFF2-40B4-BE49-F238E27FC236}">
                <a16:creationId xmlns:a16="http://schemas.microsoft.com/office/drawing/2014/main" xmlns="" id="{9429F8D8-D61E-1299-0D60-9687E1D8BA47}"/>
              </a:ext>
            </a:extLst>
          </p:cNvPr>
          <p:cNvSpPr>
            <a:spLocks noGrp="1"/>
          </p:cNvSpPr>
          <p:nvPr>
            <p:ph type="ftr" sz="quarter" idx="11"/>
          </p:nvPr>
        </p:nvSpPr>
        <p:spPr/>
        <p:txBody>
          <a:bodyPr/>
          <a:lstStyle/>
          <a:p>
            <a:endParaRPr lang="en-GB"/>
          </a:p>
          <a:p>
            <a:endParaRPr lang="en-GB"/>
          </a:p>
        </p:txBody>
      </p:sp>
      <p:pic>
        <p:nvPicPr>
          <p:cNvPr id="4" name="Picture 4" descr="Graph3">
            <a:extLst>
              <a:ext uri="{FF2B5EF4-FFF2-40B4-BE49-F238E27FC236}">
                <a16:creationId xmlns:a16="http://schemas.microsoft.com/office/drawing/2014/main" xmlns="" id="{9F900F8D-C8FD-A3D1-F4AB-A9543853B343}"/>
              </a:ext>
            </a:extLst>
          </p:cNvPr>
          <p:cNvPicPr>
            <a:picLocks noChangeAspect="1" noChangeArrowheads="1"/>
          </p:cNvPicPr>
          <p:nvPr/>
        </p:nvPicPr>
        <p:blipFill>
          <a:blip r:embed="rId2" cstate="print"/>
          <a:srcRect/>
          <a:stretch>
            <a:fillRect/>
          </a:stretch>
        </p:blipFill>
        <p:spPr bwMode="auto">
          <a:xfrm>
            <a:off x="0" y="947567"/>
            <a:ext cx="9828286" cy="5910434"/>
          </a:xfrm>
          <a:prstGeom prst="rect">
            <a:avLst/>
          </a:prstGeom>
          <a:noFill/>
        </p:spPr>
      </p:pic>
    </p:spTree>
    <p:extLst>
      <p:ext uri="{BB962C8B-B14F-4D97-AF65-F5344CB8AC3E}">
        <p14:creationId xmlns:p14="http://schemas.microsoft.com/office/powerpoint/2010/main" xmlns="" val="1845015720"/>
      </p:ext>
    </p:extLst>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13169</TotalTime>
  <Words>3864</Words>
  <Application>Microsoft Office PowerPoint</Application>
  <PresentationFormat>On-screen Show (4:3)</PresentationFormat>
  <Paragraphs>560</Paragraphs>
  <Slides>89</Slides>
  <Notes>58</Notes>
  <HiddenSlides>11</HiddenSlides>
  <MMClips>7</MMClips>
  <ScaleCrop>false</ScaleCrop>
  <HeadingPairs>
    <vt:vector size="4" baseType="variant">
      <vt:variant>
        <vt:lpstr>Theme</vt:lpstr>
      </vt:variant>
      <vt:variant>
        <vt:i4>1</vt:i4>
      </vt:variant>
      <vt:variant>
        <vt:lpstr>Slide Titles</vt:lpstr>
      </vt:variant>
      <vt:variant>
        <vt:i4>89</vt:i4>
      </vt:variant>
    </vt:vector>
  </HeadingPairs>
  <TitlesOfParts>
    <vt:vector size="90" baseType="lpstr">
      <vt:lpstr>Flow</vt:lpstr>
      <vt:lpstr>The dorsal wall lifting theory and the treatment of laminitis with vertical grooving Tom Ryan FWCF</vt:lpstr>
      <vt:lpstr>Tom Ryan FWCF</vt:lpstr>
      <vt:lpstr>Tom Ryan FWCF</vt:lpstr>
      <vt:lpstr>Slide 4</vt:lpstr>
      <vt:lpstr>Visible changes to the foot </vt:lpstr>
      <vt:lpstr>Measuring hoof growth</vt:lpstr>
      <vt:lpstr>Hoof growth measuring project</vt:lpstr>
      <vt:lpstr>Slide 8</vt:lpstr>
      <vt:lpstr>Normal hoof growth</vt:lpstr>
      <vt:lpstr>Normal hoof growth</vt:lpstr>
      <vt:lpstr>Laminitic hoof growth</vt:lpstr>
      <vt:lpstr>Laminitic hoof growth</vt:lpstr>
      <vt:lpstr>Normal &amp; laminitic hoof growth</vt:lpstr>
      <vt:lpstr>1996 Using the data</vt:lpstr>
      <vt:lpstr>1998 </vt:lpstr>
      <vt:lpstr>Thinking the unthinkable!</vt:lpstr>
      <vt:lpstr>Formation of the dorsal wall lifting theory 1st March 1998</vt:lpstr>
      <vt:lpstr>First time acute case</vt:lpstr>
      <vt:lpstr>Acute laminitic hoof</vt:lpstr>
      <vt:lpstr>Chronic laminitis</vt:lpstr>
      <vt:lpstr>Background Concepts</vt:lpstr>
      <vt:lpstr>Differential horn growth</vt:lpstr>
      <vt:lpstr>Laminitic differential hoof growth is faster at heel</vt:lpstr>
      <vt:lpstr>Normal differential hoof growth is slower at heel</vt:lpstr>
      <vt:lpstr>Laminal orientation in hoof</vt:lpstr>
      <vt:lpstr>Peeling – the most efficient way to separate bonded surfaces! </vt:lpstr>
      <vt:lpstr>The dorsal hoof wall is an arch</vt:lpstr>
      <vt:lpstr>Horn will not compress</vt:lpstr>
      <vt:lpstr>Laminal peeling</vt:lpstr>
      <vt:lpstr>Dorsal wall lifting theory of Equine laminitis</vt:lpstr>
      <vt:lpstr>Triggering Events</vt:lpstr>
      <vt:lpstr>Revised model of laminitis</vt:lpstr>
      <vt:lpstr>Dorsal wall lifting theory</vt:lpstr>
      <vt:lpstr>Laminar wedge reveals how hoof capsule has distorted</vt:lpstr>
      <vt:lpstr>Laminar wedge reveals how hoof capsule has distorted</vt:lpstr>
      <vt:lpstr>Laminar wedge reveals how hoof capsule has distorted</vt:lpstr>
      <vt:lpstr>Asymmetric hoof shape</vt:lpstr>
      <vt:lpstr>Medial heel jamming</vt:lpstr>
      <vt:lpstr>No laminar wedge!</vt:lpstr>
      <vt:lpstr>One horse two outcomes</vt:lpstr>
      <vt:lpstr>Vertical Grooving</vt:lpstr>
      <vt:lpstr>Vertical Grooving</vt:lpstr>
      <vt:lpstr>Groove closure</vt:lpstr>
      <vt:lpstr>Solar surface of grooved hoof 4~6 weeks later</vt:lpstr>
      <vt:lpstr>Slide 45</vt:lpstr>
      <vt:lpstr>EquiPak soft sole pad</vt:lpstr>
      <vt:lpstr>EquiPak soft sole pad</vt:lpstr>
      <vt:lpstr>Heart bar shoe and EquiPak soft sole</vt:lpstr>
      <vt:lpstr>EquiPaK Soft Sole</vt:lpstr>
      <vt:lpstr>Post penetration of the distal phalanx</vt:lpstr>
      <vt:lpstr>Radiograph of grooved foot</vt:lpstr>
      <vt:lpstr>Ouch!</vt:lpstr>
      <vt:lpstr>Slide 53</vt:lpstr>
      <vt:lpstr>Bleeding is a risk</vt:lpstr>
      <vt:lpstr>Bleeding is a risk</vt:lpstr>
      <vt:lpstr>Laminitis risk factors</vt:lpstr>
      <vt:lpstr>Known risk factors</vt:lpstr>
      <vt:lpstr>New high risk factors</vt:lpstr>
      <vt:lpstr>Sinking of the distal phalanx</vt:lpstr>
      <vt:lpstr>New low risk factors</vt:lpstr>
      <vt:lpstr>Dissipating hoof shape</vt:lpstr>
      <vt:lpstr>Chronic laminitis Non-dissipating hoof shape</vt:lpstr>
      <vt:lpstr>Evaluation of a new case Upright conformation – Mechanical laminitis</vt:lpstr>
      <vt:lpstr>Unresolved Flexural deformity</vt:lpstr>
      <vt:lpstr>True or False rotation</vt:lpstr>
      <vt:lpstr>Evaluation of a new case  Normal conformation – Obese / systemic </vt:lpstr>
      <vt:lpstr>Evidence</vt:lpstr>
      <vt:lpstr>Keratin cell activation?</vt:lpstr>
      <vt:lpstr>Evidence of diverging hoof growth rings prior to laminitis </vt:lpstr>
      <vt:lpstr>Evidence of earlier distortion?</vt:lpstr>
      <vt:lpstr>Stride length after grooving</vt:lpstr>
      <vt:lpstr>Stride length</vt:lpstr>
      <vt:lpstr>Diseases of the horses foot by Harry Coulton-Reeks, 1908</vt:lpstr>
      <vt:lpstr>Dorsal wall resections</vt:lpstr>
      <vt:lpstr>Hoof stripes</vt:lpstr>
      <vt:lpstr>Possible research topics</vt:lpstr>
      <vt:lpstr>Possible research topics</vt:lpstr>
      <vt:lpstr>Grooving Iona</vt:lpstr>
      <vt:lpstr>Grooving Iona</vt:lpstr>
      <vt:lpstr>Dorsal wall lifting theory</vt:lpstr>
      <vt:lpstr>Summary</vt:lpstr>
      <vt:lpstr>Bucket 6 years later</vt:lpstr>
      <vt:lpstr>Take home message</vt:lpstr>
      <vt:lpstr>Slide 84</vt:lpstr>
      <vt:lpstr>Slide 85</vt:lpstr>
      <vt:lpstr>Anatomy</vt:lpstr>
      <vt:lpstr>Slide 87</vt:lpstr>
      <vt:lpstr>Founder</vt:lpstr>
      <vt:lpstr>Anatomy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Laminitis, It can’t happen to me!</dc:title>
  <dc:creator>Tom Ryan</dc:creator>
  <cp:lastModifiedBy>Tom Ryan</cp:lastModifiedBy>
  <cp:revision>858</cp:revision>
  <dcterms:created xsi:type="dcterms:W3CDTF">2006-10-26T17:36:04Z</dcterms:created>
  <dcterms:modified xsi:type="dcterms:W3CDTF">2025-05-05T11:09:23Z</dcterms:modified>
</cp:coreProperties>
</file>